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5" r:id="rId3"/>
    <p:sldId id="286" r:id="rId4"/>
    <p:sldId id="283" r:id="rId5"/>
    <p:sldId id="287" r:id="rId6"/>
    <p:sldId id="256" r:id="rId7"/>
    <p:sldId id="269" r:id="rId8"/>
    <p:sldId id="257" r:id="rId9"/>
    <p:sldId id="271" r:id="rId10"/>
    <p:sldId id="258" r:id="rId11"/>
    <p:sldId id="272" r:id="rId12"/>
    <p:sldId id="259" r:id="rId13"/>
    <p:sldId id="260" r:id="rId14"/>
    <p:sldId id="274" r:id="rId15"/>
    <p:sldId id="261" r:id="rId16"/>
    <p:sldId id="275" r:id="rId17"/>
    <p:sldId id="262" r:id="rId18"/>
    <p:sldId id="263" r:id="rId19"/>
    <p:sldId id="264" r:id="rId20"/>
    <p:sldId id="282" r:id="rId21"/>
    <p:sldId id="288"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289" r:id="rId38"/>
    <p:sldId id="292" r:id="rId39"/>
    <p:sldId id="293" r:id="rId40"/>
    <p:sldId id="294" r:id="rId41"/>
    <p:sldId id="295" r:id="rId42"/>
    <p:sldId id="296" r:id="rId43"/>
    <p:sldId id="297" r:id="rId44"/>
    <p:sldId id="298" r:id="rId45"/>
    <p:sldId id="299" r:id="rId46"/>
    <p:sldId id="300" r:id="rId47"/>
    <p:sldId id="290" r:id="rId48"/>
    <p:sldId id="291" r:id="rId49"/>
  </p:sldIdLst>
  <p:sldSz cx="9906000" cy="6858000" type="A4"/>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5903"/>
  </p:normalViewPr>
  <p:slideViewPr>
    <p:cSldViewPr snapToGrid="0">
      <p:cViewPr varScale="1">
        <p:scale>
          <a:sx n="59" d="100"/>
          <a:sy n="59" d="100"/>
        </p:scale>
        <p:origin x="1344" y="5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9FC7D0-E07A-4155-980C-97B02760B8FD}"/>
              </a:ext>
            </a:extLst>
          </p:cNvPr>
          <p:cNvSpPr>
            <a:spLocks noGrp="1"/>
          </p:cNvSpPr>
          <p:nvPr>
            <p:ph type="ctrTitle"/>
          </p:nvPr>
        </p:nvSpPr>
        <p:spPr>
          <a:xfrm>
            <a:off x="1238250" y="1122363"/>
            <a:ext cx="74295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D99E65D6-96AB-434F-A247-51EA015CAEBB}"/>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056BC47-DC54-49CE-9290-26512FC42808}"/>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9B4C4600-2E11-48FB-9265-4DB0B3705F0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F38E516-60E5-4902-A9C8-210DAD3CC023}"/>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633473193"/>
      </p:ext>
    </p:extLst>
  </p:cSld>
  <p:clrMapOvr>
    <a:masterClrMapping/>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01D6D2-97DF-4F22-A58E-895158ABA2C9}"/>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5BB093E-69EF-4282-B37A-3DA5F148A0F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FCD733-FED4-4D0B-9EE4-0AF97B9AACC1}"/>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B4668748-0927-44A4-B1E2-CBCFA47263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21D0B39-A641-44BB-B60F-7A899DA8CA3E}"/>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1629429741"/>
      </p:ext>
    </p:extLst>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A3C1F25-232C-426B-A52B-DF4CB5A09740}"/>
              </a:ext>
            </a:extLst>
          </p:cNvPr>
          <p:cNvSpPr>
            <a:spLocks noGrp="1"/>
          </p:cNvSpPr>
          <p:nvPr>
            <p:ph type="title" orient="vert"/>
          </p:nvPr>
        </p:nvSpPr>
        <p:spPr>
          <a:xfrm>
            <a:off x="7088981" y="365125"/>
            <a:ext cx="2135981"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2647CE4-5C26-4E0D-949F-D0C337EDAB78}"/>
              </a:ext>
            </a:extLst>
          </p:cNvPr>
          <p:cNvSpPr>
            <a:spLocks noGrp="1"/>
          </p:cNvSpPr>
          <p:nvPr>
            <p:ph type="body" orient="vert" idx="1"/>
          </p:nvPr>
        </p:nvSpPr>
        <p:spPr>
          <a:xfrm>
            <a:off x="681037" y="365125"/>
            <a:ext cx="6284119"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6A6B36-073C-4DB1-8702-CFD3260E4536}"/>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F69579CC-E1A1-4B0B-85C1-F0C76C0DB17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B830B1C-A0B4-428B-BD93-98C55AF9A362}"/>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1914907140"/>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17732C-7195-44A7-AC2F-7AC56F8C858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0908C28-657D-4C10-9D23-EC81FF66C93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DB1556A-1625-458A-987C-C78DC59AA4E0}"/>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E1754E1C-D55E-44BE-9166-D7CC43680B0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A86CC50-F47F-4B2E-AFD1-DA1FF8235475}"/>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2214300001"/>
      </p:ext>
    </p:extLst>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D6FD14-CD82-4841-99B2-C9E9C02367DE}"/>
              </a:ext>
            </a:extLst>
          </p:cNvPr>
          <p:cNvSpPr>
            <a:spLocks noGrp="1"/>
          </p:cNvSpPr>
          <p:nvPr>
            <p:ph type="title"/>
          </p:nvPr>
        </p:nvSpPr>
        <p:spPr>
          <a:xfrm>
            <a:off x="675878" y="1709739"/>
            <a:ext cx="8543925"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14F072A7-06E7-4565-A941-AAF832B25F28}"/>
              </a:ext>
            </a:extLst>
          </p:cNvPr>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897A60B-4A06-43CB-B0A7-600156EE26D3}"/>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656CEC7F-B937-4E4C-BBC7-1B8D22F517A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6465179-99E9-4B15-9FAB-AB7A7930830A}"/>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2410487412"/>
      </p:ext>
    </p:extLst>
  </p:cSld>
  <p:clrMapOvr>
    <a:masterClrMapping/>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C5853C-8D42-4A76-BA2A-208A2C7D87A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1F3CCFC-1EC4-4017-BCCE-A94C3E3F63B1}"/>
              </a:ext>
            </a:extLst>
          </p:cNvPr>
          <p:cNvSpPr>
            <a:spLocks noGrp="1"/>
          </p:cNvSpPr>
          <p:nvPr>
            <p:ph sz="half" idx="1"/>
          </p:nvPr>
        </p:nvSpPr>
        <p:spPr>
          <a:xfrm>
            <a:off x="681038"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C88ABC1-8765-4DC4-9F55-5CCA5B7E9C0B}"/>
              </a:ext>
            </a:extLst>
          </p:cNvPr>
          <p:cNvSpPr>
            <a:spLocks noGrp="1"/>
          </p:cNvSpPr>
          <p:nvPr>
            <p:ph sz="half" idx="2"/>
          </p:nvPr>
        </p:nvSpPr>
        <p:spPr>
          <a:xfrm>
            <a:off x="5014913" y="1825625"/>
            <a:ext cx="421005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F787362-B22C-4F08-B22E-3C98A03A9D26}"/>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6" name="Platshållare för sidfot 5">
            <a:extLst>
              <a:ext uri="{FF2B5EF4-FFF2-40B4-BE49-F238E27FC236}">
                <a16:creationId xmlns:a16="http://schemas.microsoft.com/office/drawing/2014/main" id="{4744CF05-AF12-4ACB-8DBE-F423899F6D4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F752556-2FC7-4354-9F98-3E998DFB5984}"/>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1796137792"/>
      </p:ext>
    </p:extLst>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15A7FD-395C-4DBB-B2EF-B8E84EC567CB}"/>
              </a:ext>
            </a:extLst>
          </p:cNvPr>
          <p:cNvSpPr>
            <a:spLocks noGrp="1"/>
          </p:cNvSpPr>
          <p:nvPr>
            <p:ph type="title"/>
          </p:nvPr>
        </p:nvSpPr>
        <p:spPr>
          <a:xfrm>
            <a:off x="682328" y="365126"/>
            <a:ext cx="8543925"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8305FA5-8EFD-42E2-B8B0-2B10055741CF}"/>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93B3479-A9E4-4F83-96D9-531C2D3AD7FE}"/>
              </a:ext>
            </a:extLst>
          </p:cNvPr>
          <p:cNvSpPr>
            <a:spLocks noGrp="1"/>
          </p:cNvSpPr>
          <p:nvPr>
            <p:ph sz="half" idx="2"/>
          </p:nvPr>
        </p:nvSpPr>
        <p:spPr>
          <a:xfrm>
            <a:off x="682328" y="2505075"/>
            <a:ext cx="4190702"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160F477-343F-424E-BEA0-6E0F8EB7BB30}"/>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CAC9426-9012-4DCB-91F7-9BEB349FB337}"/>
              </a:ext>
            </a:extLst>
          </p:cNvPr>
          <p:cNvSpPr>
            <a:spLocks noGrp="1"/>
          </p:cNvSpPr>
          <p:nvPr>
            <p:ph sz="quarter" idx="4"/>
          </p:nvPr>
        </p:nvSpPr>
        <p:spPr>
          <a:xfrm>
            <a:off x="5014913" y="2505075"/>
            <a:ext cx="4211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D387FB4-7771-41B7-AF90-B3466CC6AC2A}"/>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8" name="Platshållare för sidfot 7">
            <a:extLst>
              <a:ext uri="{FF2B5EF4-FFF2-40B4-BE49-F238E27FC236}">
                <a16:creationId xmlns:a16="http://schemas.microsoft.com/office/drawing/2014/main" id="{D829DEB2-CB28-440E-865A-53D74FA8607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E3FA0D6-0554-4E3C-8E02-BD3EE1717206}"/>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2966426647"/>
      </p:ext>
    </p:extLst>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394745-A312-4008-8F5F-6B735A22E28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EB6366A-8C4B-464E-ADDB-5E753E2C5455}"/>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4" name="Platshållare för sidfot 3">
            <a:extLst>
              <a:ext uri="{FF2B5EF4-FFF2-40B4-BE49-F238E27FC236}">
                <a16:creationId xmlns:a16="http://schemas.microsoft.com/office/drawing/2014/main" id="{A100E554-3B25-403D-BBF6-78C4D014ECF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52E4A4E-BEA0-41B5-ACE7-8E0CC7251F59}"/>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1003933190"/>
      </p:ext>
    </p:extLst>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5931D7A-CD43-4121-A2BF-0D1521DEA003}"/>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3" name="Platshållare för sidfot 2">
            <a:extLst>
              <a:ext uri="{FF2B5EF4-FFF2-40B4-BE49-F238E27FC236}">
                <a16:creationId xmlns:a16="http://schemas.microsoft.com/office/drawing/2014/main" id="{D5668DF0-9B5D-49A9-A642-D169A8ABFD94}"/>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F384546-42B7-449C-B94F-1F47BB5C0471}"/>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2344152639"/>
      </p:ext>
    </p:extLst>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00C32C-0B7F-4297-AA78-2D4B38391EF4}"/>
              </a:ext>
            </a:extLst>
          </p:cNvPr>
          <p:cNvSpPr>
            <a:spLocks noGrp="1"/>
          </p:cNvSpPr>
          <p:nvPr>
            <p:ph type="title"/>
          </p:nvPr>
        </p:nvSpPr>
        <p:spPr>
          <a:xfrm>
            <a:off x="682328" y="457200"/>
            <a:ext cx="3194943"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0286E5C-A7E0-42F9-A114-44C6CA089545}"/>
              </a:ext>
            </a:extLst>
          </p:cNvPr>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E18C06E-514B-4390-89B2-45F8842472F9}"/>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A6522EF-73B3-43BB-8E5C-6C27C9C37708}"/>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6" name="Platshållare för sidfot 5">
            <a:extLst>
              <a:ext uri="{FF2B5EF4-FFF2-40B4-BE49-F238E27FC236}">
                <a16:creationId xmlns:a16="http://schemas.microsoft.com/office/drawing/2014/main" id="{DF57161D-1822-4838-AE42-030AE436403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AF5A5C3-3FAA-4BA2-912A-3F2B30D48186}"/>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4081668486"/>
      </p:ext>
    </p:extLst>
  </p:cSld>
  <p:clrMapOvr>
    <a:masterClrMapping/>
  </p:clrMapOvr>
  <p:transition spd="slow" advClick="0"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75A4F5-E56C-434E-94EE-9FF17E632209}"/>
              </a:ext>
            </a:extLst>
          </p:cNvPr>
          <p:cNvSpPr>
            <a:spLocks noGrp="1"/>
          </p:cNvSpPr>
          <p:nvPr>
            <p:ph type="title"/>
          </p:nvPr>
        </p:nvSpPr>
        <p:spPr>
          <a:xfrm>
            <a:off x="682328" y="457200"/>
            <a:ext cx="3194943"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0375C88-B714-43C8-9F59-F583775CCB3C}"/>
              </a:ext>
            </a:extLst>
          </p:cNvPr>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7252C79-0186-4B7A-B369-0363F77F295A}"/>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0FA5E37-F61B-471F-AA21-5D1275E8C766}"/>
              </a:ext>
            </a:extLst>
          </p:cNvPr>
          <p:cNvSpPr>
            <a:spLocks noGrp="1"/>
          </p:cNvSpPr>
          <p:nvPr>
            <p:ph type="dt" sz="half" idx="10"/>
          </p:nvPr>
        </p:nvSpPr>
        <p:spPr/>
        <p:txBody>
          <a:bodyPr/>
          <a:lstStyle/>
          <a:p>
            <a:fld id="{9AC97A96-94F7-43D6-ADCE-D3E7AAD241A5}" type="datetimeFigureOut">
              <a:rPr lang="sv-SE" smtClean="0"/>
              <a:t>2025-09-11</a:t>
            </a:fld>
            <a:endParaRPr lang="sv-SE"/>
          </a:p>
        </p:txBody>
      </p:sp>
      <p:sp>
        <p:nvSpPr>
          <p:cNvPr id="6" name="Platshållare för sidfot 5">
            <a:extLst>
              <a:ext uri="{FF2B5EF4-FFF2-40B4-BE49-F238E27FC236}">
                <a16:creationId xmlns:a16="http://schemas.microsoft.com/office/drawing/2014/main" id="{85FD6547-0E1D-4714-9E73-687025915FDE}"/>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25173F5-AA83-4423-95F6-9B8BCE1E6263}"/>
              </a:ext>
            </a:extLst>
          </p:cNvPr>
          <p:cNvSpPr>
            <a:spLocks noGrp="1"/>
          </p:cNvSpPr>
          <p:nvPr>
            <p:ph type="sldNum" sz="quarter" idx="12"/>
          </p:nvPr>
        </p:nvSpPr>
        <p:spPr/>
        <p:txBody>
          <a:bodyPr/>
          <a:lstStyle/>
          <a:p>
            <a:fld id="{9DDBD660-65BF-4C0E-87C6-1F998103A3A1}" type="slidenum">
              <a:rPr lang="sv-SE" smtClean="0"/>
              <a:t>‹#›</a:t>
            </a:fld>
            <a:endParaRPr lang="sv-SE"/>
          </a:p>
        </p:txBody>
      </p:sp>
    </p:spTree>
    <p:extLst>
      <p:ext uri="{BB962C8B-B14F-4D97-AF65-F5344CB8AC3E}">
        <p14:creationId xmlns:p14="http://schemas.microsoft.com/office/powerpoint/2010/main" val="3296154045"/>
      </p:ext>
    </p:extLst>
  </p:cSld>
  <p:clrMapOvr>
    <a:masterClrMapping/>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3FB8810-2C5A-4EFA-B61B-6A0478FDCE1C}"/>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8176081-676A-4807-AC86-1C3EB2F2BB95}"/>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DB34D1D-AA7E-47E9-8567-71F29887175B}"/>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97A96-94F7-43D6-ADCE-D3E7AAD241A5}" type="datetimeFigureOut">
              <a:rPr lang="sv-SE" smtClean="0"/>
              <a:t>2025-09-11</a:t>
            </a:fld>
            <a:endParaRPr lang="sv-SE"/>
          </a:p>
        </p:txBody>
      </p:sp>
      <p:sp>
        <p:nvSpPr>
          <p:cNvPr id="5" name="Platshållare för sidfot 4">
            <a:extLst>
              <a:ext uri="{FF2B5EF4-FFF2-40B4-BE49-F238E27FC236}">
                <a16:creationId xmlns:a16="http://schemas.microsoft.com/office/drawing/2014/main" id="{8542D085-34C8-48A7-8008-4779DCF6779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24A1D0F-6B20-4F5C-A03A-083399306CF0}"/>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BD660-65BF-4C0E-87C6-1F998103A3A1}" type="slidenum">
              <a:rPr lang="sv-SE" smtClean="0"/>
              <a:t>‹#›</a:t>
            </a:fld>
            <a:endParaRPr lang="sv-SE"/>
          </a:p>
        </p:txBody>
      </p:sp>
    </p:spTree>
    <p:extLst>
      <p:ext uri="{BB962C8B-B14F-4D97-AF65-F5344CB8AC3E}">
        <p14:creationId xmlns:p14="http://schemas.microsoft.com/office/powerpoint/2010/main" val="102780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5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descr="Försättsblad slutdokument 2022.pdf"/>
          <p:cNvPicPr>
            <a:picLocks noGrp="1" noChangeAspect="1"/>
          </p:cNvPicPr>
          <p:nvPr>
            <p:ph idx="1"/>
          </p:nvPr>
        </p:nvPicPr>
        <p:blipFill>
          <a:blip r:embed="rId2" cstate="email">
            <a:extLst>
              <a:ext uri="{28A0092B-C50C-407E-A947-70E740481C1C}">
                <a14:useLocalDpi xmlns:a14="http://schemas.microsoft.com/office/drawing/2010/main"/>
              </a:ext>
            </a:extLst>
          </a:blip>
          <a:srcRect t="14025" b="14025"/>
          <a:stretch>
            <a:fillRect/>
          </a:stretch>
        </p:blipFill>
        <p:spPr>
          <a:xfrm>
            <a:off x="-96618" y="284319"/>
            <a:ext cx="10420932" cy="5307279"/>
          </a:xfrm>
        </p:spPr>
      </p:pic>
    </p:spTree>
    <p:extLst>
      <p:ext uri="{BB962C8B-B14F-4D97-AF65-F5344CB8AC3E}">
        <p14:creationId xmlns:p14="http://schemas.microsoft.com/office/powerpoint/2010/main" val="1119086565"/>
      </p:ext>
    </p:extLst>
  </p:cSld>
  <p:clrMapOvr>
    <a:masterClrMapping/>
  </p:clrMapOvr>
  <p:transition spd="slow" advClick="0" advTm="1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4C7DBF76-B2E4-4D9B-9EA6-E83765F90752}"/>
              </a:ext>
            </a:extLst>
          </p:cNvPr>
          <p:cNvSpPr txBox="1"/>
          <p:nvPr/>
        </p:nvSpPr>
        <p:spPr>
          <a:xfrm>
            <a:off x="146042" y="180510"/>
            <a:ext cx="1730435" cy="369332"/>
          </a:xfrm>
          <a:prstGeom prst="rect">
            <a:avLst/>
          </a:prstGeom>
          <a:noFill/>
        </p:spPr>
        <p:txBody>
          <a:bodyPr wrap="square">
            <a:spAutoFit/>
          </a:bodyPr>
          <a:lstStyle/>
          <a:p>
            <a:r>
              <a:rPr lang="sv-SE" b="1" u="sng" dirty="0"/>
              <a:t>RÖD</a:t>
            </a:r>
            <a:r>
              <a:rPr lang="sv-SE" sz="1800" b="1" u="sng" dirty="0"/>
              <a:t> – HÅL 3</a:t>
            </a:r>
          </a:p>
        </p:txBody>
      </p:sp>
      <p:sp>
        <p:nvSpPr>
          <p:cNvPr id="40" name="textruta 39">
            <a:extLst>
              <a:ext uri="{FF2B5EF4-FFF2-40B4-BE49-F238E27FC236}">
                <a16:creationId xmlns:a16="http://schemas.microsoft.com/office/drawing/2014/main" id="{4A2440C0-D309-4FA4-9844-7A750168B6D0}"/>
              </a:ext>
            </a:extLst>
          </p:cNvPr>
          <p:cNvSpPr txBox="1"/>
          <p:nvPr/>
        </p:nvSpPr>
        <p:spPr>
          <a:xfrm>
            <a:off x="7846458" y="6609432"/>
            <a:ext cx="2154441"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pic>
        <p:nvPicPr>
          <p:cNvPr id="4" name="Bildobjekt 3" descr="En bild som visar karta&#10;&#10;Automatiskt genererad beskrivning">
            <a:extLst>
              <a:ext uri="{FF2B5EF4-FFF2-40B4-BE49-F238E27FC236}">
                <a16:creationId xmlns:a16="http://schemas.microsoft.com/office/drawing/2014/main" id="{09290BF0-8FD9-41E1-9EC1-8A773EFC27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112" y="540365"/>
            <a:ext cx="3429198" cy="6093734"/>
          </a:xfrm>
          <a:prstGeom prst="rect">
            <a:avLst/>
          </a:prstGeom>
        </p:spPr>
      </p:pic>
      <p:pic>
        <p:nvPicPr>
          <p:cNvPr id="11" name="Bildobjekt 10">
            <a:extLst>
              <a:ext uri="{FF2B5EF4-FFF2-40B4-BE49-F238E27FC236}">
                <a16:creationId xmlns:a16="http://schemas.microsoft.com/office/drawing/2014/main" id="{6BBEEABC-1E97-496E-AC39-229B42C504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5747" y="94773"/>
            <a:ext cx="3456773" cy="6587048"/>
          </a:xfrm>
          <a:prstGeom prst="rect">
            <a:avLst/>
          </a:prstGeom>
        </p:spPr>
      </p:pic>
      <p:sp>
        <p:nvSpPr>
          <p:cNvPr id="2" name="textruta 1">
            <a:extLst>
              <a:ext uri="{FF2B5EF4-FFF2-40B4-BE49-F238E27FC236}">
                <a16:creationId xmlns:a16="http://schemas.microsoft.com/office/drawing/2014/main" id="{01C1F78A-1BDB-4848-A167-350950E01835}"/>
              </a:ext>
            </a:extLst>
          </p:cNvPr>
          <p:cNvSpPr txBox="1"/>
          <p:nvPr/>
        </p:nvSpPr>
        <p:spPr>
          <a:xfrm>
            <a:off x="3646590" y="180510"/>
            <a:ext cx="2456700" cy="3970318"/>
          </a:xfrm>
          <a:prstGeom prst="rect">
            <a:avLst/>
          </a:prstGeom>
          <a:noFill/>
        </p:spPr>
        <p:txBody>
          <a:bodyPr wrap="square" rtlCol="0">
            <a:spAutoFit/>
          </a:bodyPr>
          <a:lstStyle/>
          <a:p>
            <a:r>
              <a:rPr lang="sv-SE" sz="1400" b="1" i="1" dirty="0"/>
              <a:t>Förslag från Golfbanearkitekten avseende designförändringar</a:t>
            </a:r>
            <a:endParaRPr lang="sv-SE" sz="1400" dirty="0"/>
          </a:p>
          <a:p>
            <a:r>
              <a:rPr lang="sv-SE" sz="1400" dirty="0"/>
              <a:t>1. Bra greenområden väl anpassat till omgivningen. Hade varit önskvärt med en något högre kulle bakom green men tyvärr är utrymmet inte tillräckligt.</a:t>
            </a:r>
          </a:p>
          <a:p>
            <a:r>
              <a:rPr lang="sv-SE" sz="1400" dirty="0"/>
              <a:t>2. Ombyggnation av fairwaybunker.</a:t>
            </a:r>
          </a:p>
          <a:p>
            <a:r>
              <a:rPr lang="sv-SE" sz="1400" dirty="0"/>
              <a:t>3. Väl tilltagna tee ytor men behöver jämnas till.</a:t>
            </a:r>
          </a:p>
          <a:p>
            <a:r>
              <a:rPr lang="sv-SE" sz="1400" dirty="0"/>
              <a:t> </a:t>
            </a:r>
          </a:p>
          <a:p>
            <a:r>
              <a:rPr lang="sv-SE" sz="1400" b="1" i="1" dirty="0"/>
              <a:t>Övriga synpunkter från Banutvecklingsgruppen &amp; </a:t>
            </a:r>
            <a:r>
              <a:rPr lang="sv-SE" sz="1400" b="1" i="1" dirty="0" err="1"/>
              <a:t>Banpersonalen</a:t>
            </a:r>
            <a:r>
              <a:rPr lang="sv-SE" sz="1400" b="1" i="1" dirty="0"/>
              <a:t> (underhåll)</a:t>
            </a:r>
          </a:p>
          <a:p>
            <a:endParaRPr lang="sv-SE" sz="1400" dirty="0"/>
          </a:p>
        </p:txBody>
      </p:sp>
      <p:sp>
        <p:nvSpPr>
          <p:cNvPr id="18" name="textruta 17">
            <a:extLst>
              <a:ext uri="{FF2B5EF4-FFF2-40B4-BE49-F238E27FC236}">
                <a16:creationId xmlns:a16="http://schemas.microsoft.com/office/drawing/2014/main" id="{B9868F8C-6546-4786-A518-A742FE19BEFD}"/>
              </a:ext>
            </a:extLst>
          </p:cNvPr>
          <p:cNvSpPr txBox="1"/>
          <p:nvPr/>
        </p:nvSpPr>
        <p:spPr>
          <a:xfrm>
            <a:off x="7425580" y="739387"/>
            <a:ext cx="265826" cy="523220"/>
          </a:xfrm>
          <a:prstGeom prst="rect">
            <a:avLst/>
          </a:prstGeom>
          <a:noFill/>
        </p:spPr>
        <p:txBody>
          <a:bodyPr wrap="square" rtlCol="0">
            <a:spAutoFit/>
          </a:bodyPr>
          <a:lstStyle/>
          <a:p>
            <a:r>
              <a:rPr lang="sv-SE" sz="2800" b="1" dirty="0">
                <a:solidFill>
                  <a:srgbClr val="FFC000"/>
                </a:solidFill>
              </a:rPr>
              <a:t>1</a:t>
            </a:r>
          </a:p>
        </p:txBody>
      </p:sp>
      <p:sp>
        <p:nvSpPr>
          <p:cNvPr id="21" name="textruta 20">
            <a:extLst>
              <a:ext uri="{FF2B5EF4-FFF2-40B4-BE49-F238E27FC236}">
                <a16:creationId xmlns:a16="http://schemas.microsoft.com/office/drawing/2014/main" id="{BC9F7C4C-629A-4774-88AF-47EE0C0F4EC0}"/>
              </a:ext>
            </a:extLst>
          </p:cNvPr>
          <p:cNvSpPr txBox="1"/>
          <p:nvPr/>
        </p:nvSpPr>
        <p:spPr>
          <a:xfrm>
            <a:off x="6988722" y="3010030"/>
            <a:ext cx="371475" cy="523220"/>
          </a:xfrm>
          <a:prstGeom prst="rect">
            <a:avLst/>
          </a:prstGeom>
          <a:noFill/>
        </p:spPr>
        <p:txBody>
          <a:bodyPr wrap="square">
            <a:spAutoFit/>
          </a:bodyPr>
          <a:lstStyle/>
          <a:p>
            <a:r>
              <a:rPr lang="sv-SE" sz="2800" b="1" dirty="0">
                <a:solidFill>
                  <a:srgbClr val="FFC000"/>
                </a:solidFill>
              </a:rPr>
              <a:t>2</a:t>
            </a:r>
          </a:p>
        </p:txBody>
      </p:sp>
      <p:sp>
        <p:nvSpPr>
          <p:cNvPr id="23" name="textruta 22">
            <a:extLst>
              <a:ext uri="{FF2B5EF4-FFF2-40B4-BE49-F238E27FC236}">
                <a16:creationId xmlns:a16="http://schemas.microsoft.com/office/drawing/2014/main" id="{5564CE07-7D44-4288-8B1D-D3DCA5D9E22D}"/>
              </a:ext>
            </a:extLst>
          </p:cNvPr>
          <p:cNvSpPr txBox="1"/>
          <p:nvPr/>
        </p:nvSpPr>
        <p:spPr>
          <a:xfrm>
            <a:off x="8813129" y="5600369"/>
            <a:ext cx="218745" cy="523220"/>
          </a:xfrm>
          <a:prstGeom prst="rect">
            <a:avLst/>
          </a:prstGeom>
          <a:noFill/>
        </p:spPr>
        <p:txBody>
          <a:bodyPr wrap="square">
            <a:spAutoFit/>
          </a:bodyPr>
          <a:lstStyle/>
          <a:p>
            <a:r>
              <a:rPr lang="sv-SE" sz="2800" b="1" dirty="0">
                <a:solidFill>
                  <a:srgbClr val="FFC000"/>
                </a:solidFill>
              </a:rPr>
              <a:t>3</a:t>
            </a:r>
          </a:p>
        </p:txBody>
      </p:sp>
      <p:sp>
        <p:nvSpPr>
          <p:cNvPr id="25" name="textruta 24">
            <a:extLst>
              <a:ext uri="{FF2B5EF4-FFF2-40B4-BE49-F238E27FC236}">
                <a16:creationId xmlns:a16="http://schemas.microsoft.com/office/drawing/2014/main" id="{5D86229B-72CD-407C-9C2C-3D93A95ADA11}"/>
              </a:ext>
            </a:extLst>
          </p:cNvPr>
          <p:cNvSpPr txBox="1"/>
          <p:nvPr/>
        </p:nvSpPr>
        <p:spPr>
          <a:xfrm>
            <a:off x="2272589" y="5053529"/>
            <a:ext cx="371475" cy="523220"/>
          </a:xfrm>
          <a:prstGeom prst="rect">
            <a:avLst/>
          </a:prstGeom>
          <a:noFill/>
        </p:spPr>
        <p:txBody>
          <a:bodyPr wrap="square">
            <a:spAutoFit/>
          </a:bodyPr>
          <a:lstStyle/>
          <a:p>
            <a:r>
              <a:rPr lang="sv-SE" sz="2800" b="1" dirty="0"/>
              <a:t>3</a:t>
            </a:r>
          </a:p>
        </p:txBody>
      </p:sp>
      <p:sp>
        <p:nvSpPr>
          <p:cNvPr id="9" name="Ellips 8">
            <a:extLst>
              <a:ext uri="{FF2B5EF4-FFF2-40B4-BE49-F238E27FC236}">
                <a16:creationId xmlns:a16="http://schemas.microsoft.com/office/drawing/2014/main" id="{67843AA2-83D2-4CBA-9CAC-B2B45D3211E7}"/>
              </a:ext>
            </a:extLst>
          </p:cNvPr>
          <p:cNvSpPr/>
          <p:nvPr/>
        </p:nvSpPr>
        <p:spPr>
          <a:xfrm>
            <a:off x="1792624" y="1281251"/>
            <a:ext cx="959930" cy="99216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AB07F4DE-76B4-413C-9363-EA4764A8CC5F}"/>
              </a:ext>
            </a:extLst>
          </p:cNvPr>
          <p:cNvSpPr/>
          <p:nvPr/>
        </p:nvSpPr>
        <p:spPr>
          <a:xfrm rot="20168953">
            <a:off x="641846" y="3061982"/>
            <a:ext cx="959930" cy="52850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5477F139-6EF5-4F1B-B90E-DFD2E137DABE}"/>
              </a:ext>
            </a:extLst>
          </p:cNvPr>
          <p:cNvSpPr/>
          <p:nvPr/>
        </p:nvSpPr>
        <p:spPr>
          <a:xfrm>
            <a:off x="1916449" y="4849368"/>
            <a:ext cx="959930" cy="99216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90569515-564C-4CD8-A561-097A51218F4F}"/>
              </a:ext>
            </a:extLst>
          </p:cNvPr>
          <p:cNvSpPr txBox="1"/>
          <p:nvPr/>
        </p:nvSpPr>
        <p:spPr>
          <a:xfrm>
            <a:off x="2165236" y="1620980"/>
            <a:ext cx="293090" cy="523220"/>
          </a:xfrm>
          <a:prstGeom prst="rect">
            <a:avLst/>
          </a:prstGeom>
          <a:noFill/>
        </p:spPr>
        <p:txBody>
          <a:bodyPr wrap="square">
            <a:spAutoFit/>
          </a:bodyPr>
          <a:lstStyle/>
          <a:p>
            <a:r>
              <a:rPr lang="sv-SE" sz="2800" b="1" dirty="0"/>
              <a:t>1</a:t>
            </a:r>
          </a:p>
        </p:txBody>
      </p:sp>
      <p:sp>
        <p:nvSpPr>
          <p:cNvPr id="26" name="textruta 25">
            <a:extLst>
              <a:ext uri="{FF2B5EF4-FFF2-40B4-BE49-F238E27FC236}">
                <a16:creationId xmlns:a16="http://schemas.microsoft.com/office/drawing/2014/main" id="{DA2DFA87-9578-4EB6-94BB-884318F4FB8E}"/>
              </a:ext>
            </a:extLst>
          </p:cNvPr>
          <p:cNvSpPr txBox="1"/>
          <p:nvPr/>
        </p:nvSpPr>
        <p:spPr>
          <a:xfrm>
            <a:off x="1007368" y="3138682"/>
            <a:ext cx="340984"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839174421"/>
      </p:ext>
    </p:extLst>
  </p:cSld>
  <p:clrMapOvr>
    <a:masterClrMapping/>
  </p:clrMapOvr>
  <p:transition spd="slow" advClick="0" advTm="15000">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ruta 31">
            <a:extLst>
              <a:ext uri="{FF2B5EF4-FFF2-40B4-BE49-F238E27FC236}">
                <a16:creationId xmlns:a16="http://schemas.microsoft.com/office/drawing/2014/main" id="{C6BD8987-1B65-4FE2-A652-D4007EE73B5C}"/>
              </a:ext>
            </a:extLst>
          </p:cNvPr>
          <p:cNvSpPr txBox="1"/>
          <p:nvPr/>
        </p:nvSpPr>
        <p:spPr>
          <a:xfrm>
            <a:off x="8343068" y="6581002"/>
            <a:ext cx="1351983" cy="461665"/>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34" name="textruta 33">
            <a:extLst>
              <a:ext uri="{FF2B5EF4-FFF2-40B4-BE49-F238E27FC236}">
                <a16:creationId xmlns:a16="http://schemas.microsoft.com/office/drawing/2014/main" id="{356A516D-F506-4BE7-90A4-49CFB502F114}"/>
              </a:ext>
            </a:extLst>
          </p:cNvPr>
          <p:cNvSpPr txBox="1"/>
          <p:nvPr/>
        </p:nvSpPr>
        <p:spPr>
          <a:xfrm>
            <a:off x="2522263" y="130342"/>
            <a:ext cx="1761413" cy="369332"/>
          </a:xfrm>
          <a:prstGeom prst="rect">
            <a:avLst/>
          </a:prstGeom>
          <a:noFill/>
        </p:spPr>
        <p:txBody>
          <a:bodyPr wrap="square" rtlCol="0">
            <a:spAutoFit/>
          </a:bodyPr>
          <a:lstStyle/>
          <a:p>
            <a:r>
              <a:rPr lang="sv-SE" dirty="0"/>
              <a:t>RÖD – HÅL 3</a:t>
            </a:r>
          </a:p>
        </p:txBody>
      </p:sp>
      <p:pic>
        <p:nvPicPr>
          <p:cNvPr id="3" name="Bildobjekt 2" descr="En bild som visar gräs, träd, utomhus, fält&#10;&#10;Automatiskt genererad beskrivning">
            <a:extLst>
              <a:ext uri="{FF2B5EF4-FFF2-40B4-BE49-F238E27FC236}">
                <a16:creationId xmlns:a16="http://schemas.microsoft.com/office/drawing/2014/main" id="{B26C4E53-58D0-4F37-BF96-1071844F89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0877" y="2028606"/>
            <a:ext cx="6893304" cy="4474397"/>
          </a:xfrm>
          <a:prstGeom prst="rect">
            <a:avLst/>
          </a:prstGeom>
        </p:spPr>
      </p:pic>
      <p:sp>
        <p:nvSpPr>
          <p:cNvPr id="10" name="Ellips 9">
            <a:extLst>
              <a:ext uri="{FF2B5EF4-FFF2-40B4-BE49-F238E27FC236}">
                <a16:creationId xmlns:a16="http://schemas.microsoft.com/office/drawing/2014/main" id="{C30F1292-BEFC-42E0-87DF-271C59C1FD8B}"/>
              </a:ext>
            </a:extLst>
          </p:cNvPr>
          <p:cNvSpPr/>
          <p:nvPr/>
        </p:nvSpPr>
        <p:spPr>
          <a:xfrm rot="21140748">
            <a:off x="5629311" y="4551616"/>
            <a:ext cx="1590903" cy="749821"/>
          </a:xfrm>
          <a:prstGeom prst="ellipse">
            <a:avLst/>
          </a:prstGeom>
          <a:no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8F335C4-DFF4-47F6-B827-45C72818D3D6}"/>
              </a:ext>
            </a:extLst>
          </p:cNvPr>
          <p:cNvSpPr/>
          <p:nvPr/>
        </p:nvSpPr>
        <p:spPr>
          <a:xfrm rot="15973944">
            <a:off x="4647632" y="3719349"/>
            <a:ext cx="511729" cy="1394706"/>
          </a:xfrm>
          <a:prstGeom prst="ellipse">
            <a:avLst/>
          </a:prstGeom>
          <a:no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E4C19EB1-F5A2-4351-8188-FEC089651333}"/>
              </a:ext>
            </a:extLst>
          </p:cNvPr>
          <p:cNvSpPr txBox="1"/>
          <p:nvPr/>
        </p:nvSpPr>
        <p:spPr>
          <a:xfrm>
            <a:off x="2066020" y="767660"/>
            <a:ext cx="5518924" cy="1200329"/>
          </a:xfrm>
          <a:prstGeom prst="rect">
            <a:avLst/>
          </a:prstGeom>
          <a:noFill/>
        </p:spPr>
        <p:txBody>
          <a:bodyPr wrap="square">
            <a:spAutoFit/>
          </a:bodyPr>
          <a:lstStyle/>
          <a:p>
            <a:r>
              <a:rPr lang="sv-SE" dirty="0"/>
              <a:t>Ombyggnation av hela bunkerområdet med två nya</a:t>
            </a:r>
          </a:p>
          <a:p>
            <a:r>
              <a:rPr lang="sv-SE" dirty="0"/>
              <a:t>bunkrar omgivna av kullar på olika nivåer. Kombineras med brunnar för att avleda överskotts vatten förbi bunkrarna.</a:t>
            </a:r>
          </a:p>
        </p:txBody>
      </p:sp>
      <p:sp>
        <p:nvSpPr>
          <p:cNvPr id="41" name="textruta 40">
            <a:extLst>
              <a:ext uri="{FF2B5EF4-FFF2-40B4-BE49-F238E27FC236}">
                <a16:creationId xmlns:a16="http://schemas.microsoft.com/office/drawing/2014/main" id="{69BF8985-8176-4A12-956E-D82DCFBB3F9F}"/>
              </a:ext>
            </a:extLst>
          </p:cNvPr>
          <p:cNvSpPr txBox="1"/>
          <p:nvPr/>
        </p:nvSpPr>
        <p:spPr>
          <a:xfrm>
            <a:off x="6070328" y="4741859"/>
            <a:ext cx="1098019" cy="646331"/>
          </a:xfrm>
          <a:prstGeom prst="rect">
            <a:avLst/>
          </a:prstGeom>
          <a:noFill/>
        </p:spPr>
        <p:txBody>
          <a:bodyPr wrap="square" rtlCol="0">
            <a:spAutoFit/>
          </a:bodyPr>
          <a:lstStyle/>
          <a:p>
            <a:r>
              <a:rPr lang="sv-SE" b="1" dirty="0" err="1"/>
              <a:t>Fw</a:t>
            </a:r>
            <a:r>
              <a:rPr lang="sv-SE" b="1" dirty="0"/>
              <a:t> bunker </a:t>
            </a:r>
          </a:p>
        </p:txBody>
      </p:sp>
      <p:sp>
        <p:nvSpPr>
          <p:cNvPr id="61" name="textruta 60">
            <a:extLst>
              <a:ext uri="{FF2B5EF4-FFF2-40B4-BE49-F238E27FC236}">
                <a16:creationId xmlns:a16="http://schemas.microsoft.com/office/drawing/2014/main" id="{5EA7198B-2EAB-4802-8764-2AD03F2C5120}"/>
              </a:ext>
            </a:extLst>
          </p:cNvPr>
          <p:cNvSpPr txBox="1"/>
          <p:nvPr/>
        </p:nvSpPr>
        <p:spPr>
          <a:xfrm rot="941048">
            <a:off x="6146180" y="4262315"/>
            <a:ext cx="1555345" cy="307777"/>
          </a:xfrm>
          <a:prstGeom prst="rect">
            <a:avLst/>
          </a:prstGeom>
          <a:noFill/>
        </p:spPr>
        <p:txBody>
          <a:bodyPr wrap="square">
            <a:spAutoFit/>
          </a:bodyPr>
          <a:lstStyle/>
          <a:p>
            <a:r>
              <a:rPr lang="sv-SE" sz="1400" b="1" dirty="0"/>
              <a:t>Område nya kullar</a:t>
            </a:r>
          </a:p>
        </p:txBody>
      </p:sp>
      <p:sp>
        <p:nvSpPr>
          <p:cNvPr id="27" name="textruta 26">
            <a:extLst>
              <a:ext uri="{FF2B5EF4-FFF2-40B4-BE49-F238E27FC236}">
                <a16:creationId xmlns:a16="http://schemas.microsoft.com/office/drawing/2014/main" id="{DC83D48E-8C17-41E9-AA74-FF3D58835552}"/>
              </a:ext>
            </a:extLst>
          </p:cNvPr>
          <p:cNvSpPr txBox="1"/>
          <p:nvPr/>
        </p:nvSpPr>
        <p:spPr>
          <a:xfrm>
            <a:off x="4515950" y="4130220"/>
            <a:ext cx="1136577" cy="646331"/>
          </a:xfrm>
          <a:prstGeom prst="rect">
            <a:avLst/>
          </a:prstGeom>
          <a:noFill/>
        </p:spPr>
        <p:txBody>
          <a:bodyPr wrap="square">
            <a:spAutoFit/>
          </a:bodyPr>
          <a:lstStyle/>
          <a:p>
            <a:r>
              <a:rPr lang="sv-SE" b="1" dirty="0" err="1"/>
              <a:t>Fw</a:t>
            </a:r>
            <a:r>
              <a:rPr lang="sv-SE" b="1" dirty="0"/>
              <a:t> bunker</a:t>
            </a:r>
          </a:p>
        </p:txBody>
      </p:sp>
      <p:cxnSp>
        <p:nvCxnSpPr>
          <p:cNvPr id="9" name="Rak koppling 8">
            <a:extLst>
              <a:ext uri="{FF2B5EF4-FFF2-40B4-BE49-F238E27FC236}">
                <a16:creationId xmlns:a16="http://schemas.microsoft.com/office/drawing/2014/main" id="{1DAD07C5-8FD3-4374-A0E7-0C27522B2288}"/>
              </a:ext>
            </a:extLst>
          </p:cNvPr>
          <p:cNvCxnSpPr>
            <a:cxnSpLocks/>
          </p:cNvCxnSpPr>
          <p:nvPr/>
        </p:nvCxnSpPr>
        <p:spPr>
          <a:xfrm>
            <a:off x="2978616" y="3948581"/>
            <a:ext cx="879271" cy="356828"/>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40" name="Rak koppling 39">
            <a:extLst>
              <a:ext uri="{FF2B5EF4-FFF2-40B4-BE49-F238E27FC236}">
                <a16:creationId xmlns:a16="http://schemas.microsoft.com/office/drawing/2014/main" id="{67B408D1-68AE-43D8-A069-33A3511280EE}"/>
              </a:ext>
            </a:extLst>
          </p:cNvPr>
          <p:cNvCxnSpPr>
            <a:cxnSpLocks/>
          </p:cNvCxnSpPr>
          <p:nvPr/>
        </p:nvCxnSpPr>
        <p:spPr>
          <a:xfrm flipV="1">
            <a:off x="3028514" y="3878753"/>
            <a:ext cx="2709469" cy="22609"/>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42" name="Rak koppling 41">
            <a:extLst>
              <a:ext uri="{FF2B5EF4-FFF2-40B4-BE49-F238E27FC236}">
                <a16:creationId xmlns:a16="http://schemas.microsoft.com/office/drawing/2014/main" id="{3B3CBE0E-5922-4A25-9492-F8440985D51F}"/>
              </a:ext>
            </a:extLst>
          </p:cNvPr>
          <p:cNvCxnSpPr>
            <a:cxnSpLocks/>
          </p:cNvCxnSpPr>
          <p:nvPr/>
        </p:nvCxnSpPr>
        <p:spPr>
          <a:xfrm>
            <a:off x="5745934" y="3948582"/>
            <a:ext cx="2597134" cy="623419"/>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43" name="Rak koppling 42">
            <a:extLst>
              <a:ext uri="{FF2B5EF4-FFF2-40B4-BE49-F238E27FC236}">
                <a16:creationId xmlns:a16="http://schemas.microsoft.com/office/drawing/2014/main" id="{921FCC30-F8F0-4474-9637-5BFD4F15C923}"/>
              </a:ext>
            </a:extLst>
          </p:cNvPr>
          <p:cNvCxnSpPr>
            <a:cxnSpLocks/>
          </p:cNvCxnSpPr>
          <p:nvPr/>
        </p:nvCxnSpPr>
        <p:spPr>
          <a:xfrm>
            <a:off x="5217603" y="4026994"/>
            <a:ext cx="2709469" cy="763181"/>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44" name="Rak koppling 43">
            <a:extLst>
              <a:ext uri="{FF2B5EF4-FFF2-40B4-BE49-F238E27FC236}">
                <a16:creationId xmlns:a16="http://schemas.microsoft.com/office/drawing/2014/main" id="{9FBB08F5-A241-4405-A99D-2E5C8B7008D7}"/>
              </a:ext>
            </a:extLst>
          </p:cNvPr>
          <p:cNvCxnSpPr>
            <a:cxnSpLocks/>
          </p:cNvCxnSpPr>
          <p:nvPr/>
        </p:nvCxnSpPr>
        <p:spPr>
          <a:xfrm flipV="1">
            <a:off x="3808618" y="4026994"/>
            <a:ext cx="1322479" cy="251609"/>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48" name="Rak koppling 47">
            <a:extLst>
              <a:ext uri="{FF2B5EF4-FFF2-40B4-BE49-F238E27FC236}">
                <a16:creationId xmlns:a16="http://schemas.microsoft.com/office/drawing/2014/main" id="{DE160DF0-A0D8-47BB-8B04-01FEBC0DE2BD}"/>
              </a:ext>
            </a:extLst>
          </p:cNvPr>
          <p:cNvCxnSpPr>
            <a:cxnSpLocks/>
          </p:cNvCxnSpPr>
          <p:nvPr/>
        </p:nvCxnSpPr>
        <p:spPr>
          <a:xfrm flipV="1">
            <a:off x="7980602" y="4572000"/>
            <a:ext cx="473579" cy="777266"/>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52" name="Rak koppling 51">
            <a:extLst>
              <a:ext uri="{FF2B5EF4-FFF2-40B4-BE49-F238E27FC236}">
                <a16:creationId xmlns:a16="http://schemas.microsoft.com/office/drawing/2014/main" id="{0220ED5F-154D-4F1C-B036-B844BA35E357}"/>
              </a:ext>
            </a:extLst>
          </p:cNvPr>
          <p:cNvCxnSpPr>
            <a:cxnSpLocks/>
          </p:cNvCxnSpPr>
          <p:nvPr/>
        </p:nvCxnSpPr>
        <p:spPr>
          <a:xfrm flipV="1">
            <a:off x="6972825" y="4790175"/>
            <a:ext cx="1001960" cy="615353"/>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cxnSp>
        <p:nvCxnSpPr>
          <p:cNvPr id="56" name="Rak koppling 55">
            <a:extLst>
              <a:ext uri="{FF2B5EF4-FFF2-40B4-BE49-F238E27FC236}">
                <a16:creationId xmlns:a16="http://schemas.microsoft.com/office/drawing/2014/main" id="{53D95861-7D0F-4735-8A45-6A5B9B691068}"/>
              </a:ext>
            </a:extLst>
          </p:cNvPr>
          <p:cNvCxnSpPr>
            <a:cxnSpLocks/>
          </p:cNvCxnSpPr>
          <p:nvPr/>
        </p:nvCxnSpPr>
        <p:spPr>
          <a:xfrm flipV="1">
            <a:off x="6972825" y="5349267"/>
            <a:ext cx="1001960" cy="79229"/>
          </a:xfrm>
          <a:prstGeom prst="line">
            <a:avLst/>
          </a:prstGeom>
          <a:ln w="28575">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sp>
        <p:nvSpPr>
          <p:cNvPr id="64" name="textruta 63">
            <a:extLst>
              <a:ext uri="{FF2B5EF4-FFF2-40B4-BE49-F238E27FC236}">
                <a16:creationId xmlns:a16="http://schemas.microsoft.com/office/drawing/2014/main" id="{5FF56042-7C5C-400F-B2B5-8A7E38D131CA}"/>
              </a:ext>
            </a:extLst>
          </p:cNvPr>
          <p:cNvSpPr txBox="1"/>
          <p:nvPr/>
        </p:nvSpPr>
        <p:spPr>
          <a:xfrm>
            <a:off x="3716766" y="3819219"/>
            <a:ext cx="1381955" cy="523220"/>
          </a:xfrm>
          <a:prstGeom prst="rect">
            <a:avLst/>
          </a:prstGeom>
          <a:noFill/>
        </p:spPr>
        <p:txBody>
          <a:bodyPr wrap="square">
            <a:spAutoFit/>
          </a:bodyPr>
          <a:lstStyle/>
          <a:p>
            <a:r>
              <a:rPr lang="sv-SE" sz="1400" b="1" dirty="0"/>
              <a:t>Område nya kullar</a:t>
            </a:r>
          </a:p>
        </p:txBody>
      </p:sp>
      <p:cxnSp>
        <p:nvCxnSpPr>
          <p:cNvPr id="60" name="Rak koppling 59">
            <a:extLst>
              <a:ext uri="{FF2B5EF4-FFF2-40B4-BE49-F238E27FC236}">
                <a16:creationId xmlns:a16="http://schemas.microsoft.com/office/drawing/2014/main" id="{7B6F469A-52B3-41CE-9524-86EB55B27BB0}"/>
              </a:ext>
            </a:extLst>
          </p:cNvPr>
          <p:cNvCxnSpPr>
            <a:cxnSpLocks/>
          </p:cNvCxnSpPr>
          <p:nvPr/>
        </p:nvCxnSpPr>
        <p:spPr>
          <a:xfrm>
            <a:off x="2772101" y="4230163"/>
            <a:ext cx="2817906" cy="1411397"/>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70" name="Ellips 69">
            <a:extLst>
              <a:ext uri="{FF2B5EF4-FFF2-40B4-BE49-F238E27FC236}">
                <a16:creationId xmlns:a16="http://schemas.microsoft.com/office/drawing/2014/main" id="{3C1DE057-24A1-4B52-BCD9-053CCB0A1890}"/>
              </a:ext>
            </a:extLst>
          </p:cNvPr>
          <p:cNvSpPr/>
          <p:nvPr/>
        </p:nvSpPr>
        <p:spPr>
          <a:xfrm>
            <a:off x="5502357" y="5516172"/>
            <a:ext cx="235625" cy="235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2" name="Rak pilkoppling 71">
            <a:extLst>
              <a:ext uri="{FF2B5EF4-FFF2-40B4-BE49-F238E27FC236}">
                <a16:creationId xmlns:a16="http://schemas.microsoft.com/office/drawing/2014/main" id="{397485E1-2D6F-4FE7-BFBD-05FA2D25F3F3}"/>
              </a:ext>
            </a:extLst>
          </p:cNvPr>
          <p:cNvCxnSpPr>
            <a:cxnSpLocks/>
            <a:stCxn id="70" idx="5"/>
          </p:cNvCxnSpPr>
          <p:nvPr/>
        </p:nvCxnSpPr>
        <p:spPr>
          <a:xfrm>
            <a:off x="5703475" y="5717044"/>
            <a:ext cx="2591664" cy="34464"/>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7" name="Rak koppling 76">
            <a:extLst>
              <a:ext uri="{FF2B5EF4-FFF2-40B4-BE49-F238E27FC236}">
                <a16:creationId xmlns:a16="http://schemas.microsoft.com/office/drawing/2014/main" id="{6CE27F4D-965C-460F-99ED-9B4397B6E499}"/>
              </a:ext>
            </a:extLst>
          </p:cNvPr>
          <p:cNvCxnSpPr>
            <a:cxnSpLocks/>
          </p:cNvCxnSpPr>
          <p:nvPr/>
        </p:nvCxnSpPr>
        <p:spPr>
          <a:xfrm>
            <a:off x="1915311" y="4741859"/>
            <a:ext cx="1938264" cy="1097326"/>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977E7D84-E872-4875-8A12-2D554832660C}"/>
              </a:ext>
            </a:extLst>
          </p:cNvPr>
          <p:cNvCxnSpPr>
            <a:cxnSpLocks/>
          </p:cNvCxnSpPr>
          <p:nvPr/>
        </p:nvCxnSpPr>
        <p:spPr>
          <a:xfrm flipV="1">
            <a:off x="3808618" y="5717045"/>
            <a:ext cx="1693739" cy="12214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4" name="Ellips 83">
            <a:extLst>
              <a:ext uri="{FF2B5EF4-FFF2-40B4-BE49-F238E27FC236}">
                <a16:creationId xmlns:a16="http://schemas.microsoft.com/office/drawing/2014/main" id="{B9BF2750-C9AB-4DD4-9556-14317DF2BAD8}"/>
              </a:ext>
            </a:extLst>
          </p:cNvPr>
          <p:cNvSpPr/>
          <p:nvPr/>
        </p:nvSpPr>
        <p:spPr>
          <a:xfrm>
            <a:off x="3649576" y="5687804"/>
            <a:ext cx="235625" cy="235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textruta 85">
            <a:extLst>
              <a:ext uri="{FF2B5EF4-FFF2-40B4-BE49-F238E27FC236}">
                <a16:creationId xmlns:a16="http://schemas.microsoft.com/office/drawing/2014/main" id="{F163D612-E642-47B8-992F-0B619E682C0A}"/>
              </a:ext>
            </a:extLst>
          </p:cNvPr>
          <p:cNvSpPr txBox="1"/>
          <p:nvPr/>
        </p:nvSpPr>
        <p:spPr>
          <a:xfrm>
            <a:off x="4294559" y="5769252"/>
            <a:ext cx="2622789" cy="523220"/>
          </a:xfrm>
          <a:prstGeom prst="rect">
            <a:avLst/>
          </a:prstGeom>
          <a:noFill/>
        </p:spPr>
        <p:txBody>
          <a:bodyPr wrap="square">
            <a:spAutoFit/>
          </a:bodyPr>
          <a:lstStyle/>
          <a:p>
            <a:r>
              <a:rPr lang="sv-SE" sz="1400" b="1" dirty="0"/>
              <a:t>Dräneringsrör med ytvatten brunnar</a:t>
            </a:r>
          </a:p>
        </p:txBody>
      </p:sp>
      <p:pic>
        <p:nvPicPr>
          <p:cNvPr id="4" name="Bildobjekt 3"/>
          <p:cNvPicPr>
            <a:picLocks noChangeAspect="1"/>
          </p:cNvPicPr>
          <p:nvPr/>
        </p:nvPicPr>
        <p:blipFill>
          <a:blip r:embed="rId3"/>
          <a:stretch>
            <a:fillRect/>
          </a:stretch>
        </p:blipFill>
        <p:spPr>
          <a:xfrm>
            <a:off x="8233867" y="329139"/>
            <a:ext cx="1319107" cy="1319107"/>
          </a:xfrm>
          <a:prstGeom prst="rect">
            <a:avLst/>
          </a:prstGeom>
        </p:spPr>
      </p:pic>
    </p:spTree>
    <p:extLst>
      <p:ext uri="{BB962C8B-B14F-4D97-AF65-F5344CB8AC3E}">
        <p14:creationId xmlns:p14="http://schemas.microsoft.com/office/powerpoint/2010/main" val="3605939105"/>
      </p:ext>
    </p:extLst>
  </p:cSld>
  <p:clrMapOvr>
    <a:masterClrMapping/>
  </p:clrMapOvr>
  <p:transition spd="slow" advClick="0" advTm="1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ruta 17">
            <a:extLst>
              <a:ext uri="{FF2B5EF4-FFF2-40B4-BE49-F238E27FC236}">
                <a16:creationId xmlns:a16="http://schemas.microsoft.com/office/drawing/2014/main" id="{59F7A4C6-E106-4A7F-892F-6F77DC251A32}"/>
              </a:ext>
            </a:extLst>
          </p:cNvPr>
          <p:cNvSpPr txBox="1"/>
          <p:nvPr/>
        </p:nvSpPr>
        <p:spPr>
          <a:xfrm>
            <a:off x="8215051" y="6598934"/>
            <a:ext cx="1690950" cy="461665"/>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20" name="textruta 19">
            <a:extLst>
              <a:ext uri="{FF2B5EF4-FFF2-40B4-BE49-F238E27FC236}">
                <a16:creationId xmlns:a16="http://schemas.microsoft.com/office/drawing/2014/main" id="{D053E989-FF12-493A-8C18-E8CB4D0ECB89}"/>
              </a:ext>
            </a:extLst>
          </p:cNvPr>
          <p:cNvSpPr txBox="1"/>
          <p:nvPr/>
        </p:nvSpPr>
        <p:spPr>
          <a:xfrm>
            <a:off x="349323" y="83979"/>
            <a:ext cx="4951864" cy="369332"/>
          </a:xfrm>
          <a:prstGeom prst="rect">
            <a:avLst/>
          </a:prstGeom>
          <a:noFill/>
        </p:spPr>
        <p:txBody>
          <a:bodyPr wrap="square">
            <a:spAutoFit/>
          </a:bodyPr>
          <a:lstStyle/>
          <a:p>
            <a:r>
              <a:rPr lang="sv-SE" b="1" u="sng" dirty="0"/>
              <a:t>RÖD</a:t>
            </a:r>
            <a:r>
              <a:rPr lang="sv-SE" sz="1800" b="1" u="sng" dirty="0"/>
              <a:t> – HÅL 4</a:t>
            </a:r>
          </a:p>
        </p:txBody>
      </p:sp>
      <p:pic>
        <p:nvPicPr>
          <p:cNvPr id="8" name="Bildobjekt 7" descr="En bild som visar text&#10;&#10;Automatiskt genererad beskrivning">
            <a:extLst>
              <a:ext uri="{FF2B5EF4-FFF2-40B4-BE49-F238E27FC236}">
                <a16:creationId xmlns:a16="http://schemas.microsoft.com/office/drawing/2014/main" id="{7175D5CD-BC56-41E7-A04D-0330148214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701" y="509117"/>
            <a:ext cx="3257204" cy="5839766"/>
          </a:xfrm>
          <a:prstGeom prst="rect">
            <a:avLst/>
          </a:prstGeom>
        </p:spPr>
      </p:pic>
      <p:pic>
        <p:nvPicPr>
          <p:cNvPr id="11" name="Bildobjekt 10">
            <a:extLst>
              <a:ext uri="{FF2B5EF4-FFF2-40B4-BE49-F238E27FC236}">
                <a16:creationId xmlns:a16="http://schemas.microsoft.com/office/drawing/2014/main" id="{F213D362-A063-4EFF-BD0E-3BC3057B9F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
          <a:stretch/>
        </p:blipFill>
        <p:spPr>
          <a:xfrm>
            <a:off x="3373869" y="2748411"/>
            <a:ext cx="6434386" cy="3677187"/>
          </a:xfrm>
          <a:prstGeom prst="rect">
            <a:avLst/>
          </a:prstGeom>
        </p:spPr>
      </p:pic>
      <p:sp>
        <p:nvSpPr>
          <p:cNvPr id="3" name="textruta 2">
            <a:extLst>
              <a:ext uri="{FF2B5EF4-FFF2-40B4-BE49-F238E27FC236}">
                <a16:creationId xmlns:a16="http://schemas.microsoft.com/office/drawing/2014/main" id="{E051A224-3924-4A0B-A359-82C76B3CF0B1}"/>
              </a:ext>
            </a:extLst>
          </p:cNvPr>
          <p:cNvSpPr txBox="1"/>
          <p:nvPr/>
        </p:nvSpPr>
        <p:spPr>
          <a:xfrm>
            <a:off x="3782910" y="169483"/>
            <a:ext cx="5855359" cy="2462213"/>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Bra greenområde som ej behöver ändras. </a:t>
            </a:r>
          </a:p>
          <a:p>
            <a:pPr marL="342900" indent="-342900">
              <a:buFontTx/>
              <a:buAutoNum type="arabicPeriod"/>
            </a:pPr>
            <a:r>
              <a:rPr lang="sv-SE" sz="1400" dirty="0"/>
              <a:t>Dammens beskaffenhet ingår i underhållet liksom träden på damm sidorna.</a:t>
            </a:r>
          </a:p>
          <a:p>
            <a:pPr marL="342900" indent="-342900">
              <a:buAutoNum type="arabicPeriod" startAt="3"/>
            </a:pPr>
            <a:r>
              <a:rPr lang="sv-SE" sz="1400" dirty="0"/>
              <a:t>Ombyggnation av främre tee påbörjad 2021. Gul tee jämnas till och eventuellt en ny trappa/trappor.</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-underhåll av dammen </a:t>
            </a:r>
          </a:p>
          <a:p>
            <a:r>
              <a:rPr lang="sv-SE" sz="1400" i="1" dirty="0"/>
              <a:t>-ny väg till vänster</a:t>
            </a:r>
          </a:p>
          <a:p>
            <a:pPr marL="342900" indent="-342900">
              <a:buAutoNum type="arabicPeriod" startAt="3"/>
            </a:pPr>
            <a:endParaRPr lang="sv-SE" sz="1400" dirty="0"/>
          </a:p>
        </p:txBody>
      </p:sp>
      <p:sp>
        <p:nvSpPr>
          <p:cNvPr id="24" name="textruta 23">
            <a:extLst>
              <a:ext uri="{FF2B5EF4-FFF2-40B4-BE49-F238E27FC236}">
                <a16:creationId xmlns:a16="http://schemas.microsoft.com/office/drawing/2014/main" id="{410956E7-DB09-48FF-A672-00C9EC3A64F0}"/>
              </a:ext>
            </a:extLst>
          </p:cNvPr>
          <p:cNvSpPr txBox="1"/>
          <p:nvPr/>
        </p:nvSpPr>
        <p:spPr>
          <a:xfrm>
            <a:off x="8659259" y="3520273"/>
            <a:ext cx="401266" cy="523220"/>
          </a:xfrm>
          <a:prstGeom prst="rect">
            <a:avLst/>
          </a:prstGeom>
          <a:noFill/>
        </p:spPr>
        <p:txBody>
          <a:bodyPr wrap="square" rtlCol="0">
            <a:spAutoFit/>
          </a:bodyPr>
          <a:lstStyle/>
          <a:p>
            <a:r>
              <a:rPr lang="sv-SE" sz="2800" b="1" dirty="0">
                <a:solidFill>
                  <a:srgbClr val="FFC000"/>
                </a:solidFill>
              </a:rPr>
              <a:t>1</a:t>
            </a:r>
          </a:p>
        </p:txBody>
      </p:sp>
      <p:sp>
        <p:nvSpPr>
          <p:cNvPr id="25" name="textruta 24">
            <a:extLst>
              <a:ext uri="{FF2B5EF4-FFF2-40B4-BE49-F238E27FC236}">
                <a16:creationId xmlns:a16="http://schemas.microsoft.com/office/drawing/2014/main" id="{0BF3FE49-7C6F-4B67-AFB1-F11F654AA5C1}"/>
              </a:ext>
            </a:extLst>
          </p:cNvPr>
          <p:cNvSpPr txBox="1"/>
          <p:nvPr/>
        </p:nvSpPr>
        <p:spPr>
          <a:xfrm>
            <a:off x="7537752" y="3640822"/>
            <a:ext cx="345345" cy="523220"/>
          </a:xfrm>
          <a:prstGeom prst="rect">
            <a:avLst/>
          </a:prstGeom>
          <a:noFill/>
        </p:spPr>
        <p:txBody>
          <a:bodyPr wrap="square" rtlCol="0">
            <a:spAutoFit/>
          </a:bodyPr>
          <a:lstStyle/>
          <a:p>
            <a:r>
              <a:rPr lang="sv-SE" sz="2800" b="1" dirty="0">
                <a:solidFill>
                  <a:srgbClr val="FFC000"/>
                </a:solidFill>
              </a:rPr>
              <a:t>2</a:t>
            </a:r>
          </a:p>
        </p:txBody>
      </p:sp>
      <p:sp>
        <p:nvSpPr>
          <p:cNvPr id="26" name="textruta 25">
            <a:extLst>
              <a:ext uri="{FF2B5EF4-FFF2-40B4-BE49-F238E27FC236}">
                <a16:creationId xmlns:a16="http://schemas.microsoft.com/office/drawing/2014/main" id="{070E35AE-5A7A-4AA3-B5A1-831F72427BFA}"/>
              </a:ext>
            </a:extLst>
          </p:cNvPr>
          <p:cNvSpPr txBox="1"/>
          <p:nvPr/>
        </p:nvSpPr>
        <p:spPr>
          <a:xfrm>
            <a:off x="4884607" y="4819635"/>
            <a:ext cx="402147" cy="523220"/>
          </a:xfrm>
          <a:prstGeom prst="rect">
            <a:avLst/>
          </a:prstGeom>
          <a:noFill/>
        </p:spPr>
        <p:txBody>
          <a:bodyPr wrap="square" rtlCol="0">
            <a:spAutoFit/>
          </a:bodyPr>
          <a:lstStyle/>
          <a:p>
            <a:r>
              <a:rPr lang="sv-SE" sz="2800" b="1" dirty="0">
                <a:solidFill>
                  <a:srgbClr val="FFC000"/>
                </a:solidFill>
              </a:rPr>
              <a:t>3</a:t>
            </a:r>
          </a:p>
        </p:txBody>
      </p:sp>
      <p:sp>
        <p:nvSpPr>
          <p:cNvPr id="2" name="Ellips 1">
            <a:extLst>
              <a:ext uri="{FF2B5EF4-FFF2-40B4-BE49-F238E27FC236}">
                <a16:creationId xmlns:a16="http://schemas.microsoft.com/office/drawing/2014/main" id="{E07BC0FB-A84B-4769-AAC4-146486A15E1F}"/>
              </a:ext>
            </a:extLst>
          </p:cNvPr>
          <p:cNvSpPr/>
          <p:nvPr/>
        </p:nvSpPr>
        <p:spPr>
          <a:xfrm>
            <a:off x="1358525" y="1986220"/>
            <a:ext cx="831559" cy="68856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A5F937FC-567F-4F91-9224-73C27C299323}"/>
              </a:ext>
            </a:extLst>
          </p:cNvPr>
          <p:cNvSpPr/>
          <p:nvPr/>
        </p:nvSpPr>
        <p:spPr>
          <a:xfrm>
            <a:off x="1226676" y="2679102"/>
            <a:ext cx="1081624" cy="68856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8EF0291-B2C2-4201-A893-C98A85E889D3}"/>
              </a:ext>
            </a:extLst>
          </p:cNvPr>
          <p:cNvSpPr/>
          <p:nvPr/>
        </p:nvSpPr>
        <p:spPr>
          <a:xfrm>
            <a:off x="1449316" y="3490334"/>
            <a:ext cx="1177428" cy="122090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BBF14493-23E1-4C0E-B4BF-72EF53F024B3}"/>
              </a:ext>
            </a:extLst>
          </p:cNvPr>
          <p:cNvSpPr txBox="1"/>
          <p:nvPr/>
        </p:nvSpPr>
        <p:spPr>
          <a:xfrm>
            <a:off x="2038030" y="4043493"/>
            <a:ext cx="317514" cy="523220"/>
          </a:xfrm>
          <a:prstGeom prst="rect">
            <a:avLst/>
          </a:prstGeom>
          <a:noFill/>
        </p:spPr>
        <p:txBody>
          <a:bodyPr wrap="square">
            <a:spAutoFit/>
          </a:bodyPr>
          <a:lstStyle/>
          <a:p>
            <a:r>
              <a:rPr lang="sv-SE" sz="2800" b="1" dirty="0"/>
              <a:t>3</a:t>
            </a:r>
          </a:p>
        </p:txBody>
      </p:sp>
      <p:sp>
        <p:nvSpPr>
          <p:cNvPr id="22" name="textruta 21">
            <a:extLst>
              <a:ext uri="{FF2B5EF4-FFF2-40B4-BE49-F238E27FC236}">
                <a16:creationId xmlns:a16="http://schemas.microsoft.com/office/drawing/2014/main" id="{4B062D46-0C08-4334-A8C1-BDB52B9E7D12}"/>
              </a:ext>
            </a:extLst>
          </p:cNvPr>
          <p:cNvSpPr txBox="1"/>
          <p:nvPr/>
        </p:nvSpPr>
        <p:spPr>
          <a:xfrm>
            <a:off x="1560450" y="2911308"/>
            <a:ext cx="414075" cy="523220"/>
          </a:xfrm>
          <a:prstGeom prst="rect">
            <a:avLst/>
          </a:prstGeom>
          <a:noFill/>
        </p:spPr>
        <p:txBody>
          <a:bodyPr wrap="square">
            <a:spAutoFit/>
          </a:bodyPr>
          <a:lstStyle/>
          <a:p>
            <a:r>
              <a:rPr lang="sv-SE" sz="2800" b="1" dirty="0"/>
              <a:t>2</a:t>
            </a:r>
          </a:p>
        </p:txBody>
      </p:sp>
      <p:sp>
        <p:nvSpPr>
          <p:cNvPr id="23" name="textruta 22">
            <a:extLst>
              <a:ext uri="{FF2B5EF4-FFF2-40B4-BE49-F238E27FC236}">
                <a16:creationId xmlns:a16="http://schemas.microsoft.com/office/drawing/2014/main" id="{0BB63E81-A7DC-4F78-8D70-AB40009A5B96}"/>
              </a:ext>
            </a:extLst>
          </p:cNvPr>
          <p:cNvSpPr txBox="1"/>
          <p:nvPr/>
        </p:nvSpPr>
        <p:spPr>
          <a:xfrm>
            <a:off x="1603628" y="2084312"/>
            <a:ext cx="414075" cy="523220"/>
          </a:xfrm>
          <a:prstGeom prst="rect">
            <a:avLst/>
          </a:prstGeom>
          <a:noFill/>
        </p:spPr>
        <p:txBody>
          <a:bodyPr wrap="square">
            <a:spAutoFit/>
          </a:bodyPr>
          <a:lstStyle/>
          <a:p>
            <a:r>
              <a:rPr lang="sv-SE" sz="2800" b="1" dirty="0"/>
              <a:t>1</a:t>
            </a:r>
          </a:p>
        </p:txBody>
      </p:sp>
    </p:spTree>
    <p:extLst>
      <p:ext uri="{BB962C8B-B14F-4D97-AF65-F5344CB8AC3E}">
        <p14:creationId xmlns:p14="http://schemas.microsoft.com/office/powerpoint/2010/main" val="2972004569"/>
      </p:ext>
    </p:extLst>
  </p:cSld>
  <p:clrMapOvr>
    <a:masterClrMapping/>
  </p:clrMapOvr>
  <p:transition spd="slow" advClick="0" advTm="1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ruta 27">
            <a:extLst>
              <a:ext uri="{FF2B5EF4-FFF2-40B4-BE49-F238E27FC236}">
                <a16:creationId xmlns:a16="http://schemas.microsoft.com/office/drawing/2014/main" id="{B765E91F-56C3-419E-BBB7-510A4B1620EE}"/>
              </a:ext>
            </a:extLst>
          </p:cNvPr>
          <p:cNvSpPr txBox="1"/>
          <p:nvPr/>
        </p:nvSpPr>
        <p:spPr>
          <a:xfrm>
            <a:off x="7496432" y="6540926"/>
            <a:ext cx="2339136"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30" name="textruta 29">
            <a:extLst>
              <a:ext uri="{FF2B5EF4-FFF2-40B4-BE49-F238E27FC236}">
                <a16:creationId xmlns:a16="http://schemas.microsoft.com/office/drawing/2014/main" id="{5090DBEE-BFDB-4691-AE49-34A8BCB6E1A7}"/>
              </a:ext>
            </a:extLst>
          </p:cNvPr>
          <p:cNvSpPr txBox="1"/>
          <p:nvPr/>
        </p:nvSpPr>
        <p:spPr>
          <a:xfrm>
            <a:off x="295425" y="181589"/>
            <a:ext cx="1903275" cy="369332"/>
          </a:xfrm>
          <a:prstGeom prst="rect">
            <a:avLst/>
          </a:prstGeom>
          <a:noFill/>
        </p:spPr>
        <p:txBody>
          <a:bodyPr wrap="square">
            <a:spAutoFit/>
          </a:bodyPr>
          <a:lstStyle/>
          <a:p>
            <a:r>
              <a:rPr lang="sv-SE" b="1" u="sng" dirty="0"/>
              <a:t>RÖD</a:t>
            </a:r>
            <a:r>
              <a:rPr lang="sv-SE" sz="1800" b="1" u="sng" dirty="0"/>
              <a:t> – HÅL 5</a:t>
            </a:r>
          </a:p>
        </p:txBody>
      </p:sp>
      <p:pic>
        <p:nvPicPr>
          <p:cNvPr id="7" name="Bildobjekt 6" descr="En bild som visar karta&#10;&#10;Automatiskt genererad beskrivning">
            <a:extLst>
              <a:ext uri="{FF2B5EF4-FFF2-40B4-BE49-F238E27FC236}">
                <a16:creationId xmlns:a16="http://schemas.microsoft.com/office/drawing/2014/main" id="{F29334E9-C670-42E7-8276-77D81AE4597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8497" y="550924"/>
            <a:ext cx="3419352" cy="5874676"/>
          </a:xfrm>
          <a:prstGeom prst="rect">
            <a:avLst/>
          </a:prstGeom>
        </p:spPr>
      </p:pic>
      <p:pic>
        <p:nvPicPr>
          <p:cNvPr id="11" name="Bildobjekt 10" descr="En bild som visar natur, klippa&#10;&#10;Automatiskt genererad beskrivning">
            <a:extLst>
              <a:ext uri="{FF2B5EF4-FFF2-40B4-BE49-F238E27FC236}">
                <a16:creationId xmlns:a16="http://schemas.microsoft.com/office/drawing/2014/main" id="{C1805803-B796-4C4C-80B7-6C77D59A04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2498" y="3317050"/>
            <a:ext cx="5810438" cy="3194925"/>
          </a:xfrm>
          <a:prstGeom prst="rect">
            <a:avLst/>
          </a:prstGeom>
        </p:spPr>
      </p:pic>
      <p:sp>
        <p:nvSpPr>
          <p:cNvPr id="4" name="textruta 3">
            <a:extLst>
              <a:ext uri="{FF2B5EF4-FFF2-40B4-BE49-F238E27FC236}">
                <a16:creationId xmlns:a16="http://schemas.microsoft.com/office/drawing/2014/main" id="{6B99A2CE-333F-450F-90D6-7CAA3AC67E3F}"/>
              </a:ext>
            </a:extLst>
          </p:cNvPr>
          <p:cNvSpPr txBox="1"/>
          <p:nvPr/>
        </p:nvSpPr>
        <p:spPr>
          <a:xfrm>
            <a:off x="3800341" y="181590"/>
            <a:ext cx="6017995" cy="3108544"/>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Ombyggnation av greenområdet för att utjämna onduleringar för fler flaggplaceringar samt ersätta befintlig bunker med två mindre och placerade mer till höger. Detta åstadkommer en generösare ingång till vänster (referens modell för ombyggnation Blå 1-6).</a:t>
            </a:r>
          </a:p>
          <a:p>
            <a:pPr marL="342900" indent="-342900">
              <a:buAutoNum type="arabicPeriod"/>
            </a:pPr>
            <a:r>
              <a:rPr lang="sv-SE" sz="1400" dirty="0"/>
              <a:t>En ny fairwaybunkrar för bättre definition av spellinje samt förbättrad visuell upplevelse (placering bestäms på plats). </a:t>
            </a:r>
          </a:p>
          <a:p>
            <a:pPr marL="342900" indent="-342900">
              <a:buAutoNum type="arabicPeriod"/>
            </a:pPr>
            <a:r>
              <a:rPr lang="sv-SE" sz="1400" dirty="0"/>
              <a:t>Diket på höger sida kan förmodligen läggas igen (kulvert) då funktionen kan ifrågasättas. </a:t>
            </a:r>
          </a:p>
          <a:p>
            <a:pPr marL="342900" indent="-342900">
              <a:buAutoNum type="arabicPeriod"/>
            </a:pPr>
            <a:r>
              <a:rPr lang="sv-SE" sz="1400" dirty="0"/>
              <a:t>Både gul och röd tee jämnas till.</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dirty="0"/>
              <a:t>-</a:t>
            </a:r>
            <a:r>
              <a:rPr lang="sv-SE" sz="1400" i="1" dirty="0"/>
              <a:t>Plantera träd på kullen vid diket (3)</a:t>
            </a:r>
          </a:p>
          <a:p>
            <a:r>
              <a:rPr lang="sv-SE" sz="1400" i="1" dirty="0"/>
              <a:t>-Vändplats för golfbilar vid tee</a:t>
            </a:r>
          </a:p>
        </p:txBody>
      </p:sp>
      <p:sp>
        <p:nvSpPr>
          <p:cNvPr id="5" name="Ellips 4">
            <a:extLst>
              <a:ext uri="{FF2B5EF4-FFF2-40B4-BE49-F238E27FC236}">
                <a16:creationId xmlns:a16="http://schemas.microsoft.com/office/drawing/2014/main" id="{D7853147-DCF7-4C78-BF91-C763139ECC6D}"/>
              </a:ext>
            </a:extLst>
          </p:cNvPr>
          <p:cNvSpPr/>
          <p:nvPr/>
        </p:nvSpPr>
        <p:spPr>
          <a:xfrm>
            <a:off x="8060090" y="4188584"/>
            <a:ext cx="163586" cy="17597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C35B1BB8-BD71-482F-838E-9F449EB4268B}"/>
              </a:ext>
            </a:extLst>
          </p:cNvPr>
          <p:cNvSpPr/>
          <p:nvPr/>
        </p:nvSpPr>
        <p:spPr>
          <a:xfrm flipV="1">
            <a:off x="1267786" y="2416030"/>
            <a:ext cx="190850" cy="1426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5A12317D-D60C-49E6-BE40-E0F6872E6654}"/>
              </a:ext>
            </a:extLst>
          </p:cNvPr>
          <p:cNvSpPr txBox="1"/>
          <p:nvPr/>
        </p:nvSpPr>
        <p:spPr>
          <a:xfrm>
            <a:off x="9280212" y="5608619"/>
            <a:ext cx="477124" cy="523220"/>
          </a:xfrm>
          <a:prstGeom prst="rect">
            <a:avLst/>
          </a:prstGeom>
          <a:noFill/>
        </p:spPr>
        <p:txBody>
          <a:bodyPr wrap="square" rtlCol="0">
            <a:spAutoFit/>
          </a:bodyPr>
          <a:lstStyle/>
          <a:p>
            <a:r>
              <a:rPr lang="sv-SE" sz="2800" b="1" dirty="0">
                <a:solidFill>
                  <a:srgbClr val="FFC000"/>
                </a:solidFill>
              </a:rPr>
              <a:t>1</a:t>
            </a:r>
          </a:p>
        </p:txBody>
      </p:sp>
      <p:sp>
        <p:nvSpPr>
          <p:cNvPr id="35" name="textruta 34">
            <a:extLst>
              <a:ext uri="{FF2B5EF4-FFF2-40B4-BE49-F238E27FC236}">
                <a16:creationId xmlns:a16="http://schemas.microsoft.com/office/drawing/2014/main" id="{F8A41627-ABFE-41A4-9D8A-493678C19C78}"/>
              </a:ext>
            </a:extLst>
          </p:cNvPr>
          <p:cNvSpPr txBox="1"/>
          <p:nvPr/>
        </p:nvSpPr>
        <p:spPr>
          <a:xfrm>
            <a:off x="8042197" y="3665364"/>
            <a:ext cx="362958" cy="523220"/>
          </a:xfrm>
          <a:prstGeom prst="rect">
            <a:avLst/>
          </a:prstGeom>
          <a:noFill/>
        </p:spPr>
        <p:txBody>
          <a:bodyPr wrap="square" rtlCol="0">
            <a:spAutoFit/>
          </a:bodyPr>
          <a:lstStyle/>
          <a:p>
            <a:r>
              <a:rPr lang="sv-SE" sz="2800" b="1" dirty="0">
                <a:solidFill>
                  <a:srgbClr val="FFC000"/>
                </a:solidFill>
              </a:rPr>
              <a:t>2</a:t>
            </a:r>
          </a:p>
        </p:txBody>
      </p:sp>
      <p:sp>
        <p:nvSpPr>
          <p:cNvPr id="36" name="textruta 35">
            <a:extLst>
              <a:ext uri="{FF2B5EF4-FFF2-40B4-BE49-F238E27FC236}">
                <a16:creationId xmlns:a16="http://schemas.microsoft.com/office/drawing/2014/main" id="{8389EB53-6426-41ED-A393-C556179F6D3A}"/>
              </a:ext>
            </a:extLst>
          </p:cNvPr>
          <p:cNvSpPr txBox="1"/>
          <p:nvPr/>
        </p:nvSpPr>
        <p:spPr>
          <a:xfrm>
            <a:off x="7238651" y="5192785"/>
            <a:ext cx="231745" cy="523220"/>
          </a:xfrm>
          <a:prstGeom prst="rect">
            <a:avLst/>
          </a:prstGeom>
          <a:noFill/>
        </p:spPr>
        <p:txBody>
          <a:bodyPr wrap="square" rtlCol="0">
            <a:spAutoFit/>
          </a:bodyPr>
          <a:lstStyle/>
          <a:p>
            <a:r>
              <a:rPr lang="sv-SE" sz="2800" b="1" dirty="0">
                <a:solidFill>
                  <a:srgbClr val="FFC000"/>
                </a:solidFill>
              </a:rPr>
              <a:t>3</a:t>
            </a:r>
          </a:p>
        </p:txBody>
      </p:sp>
      <p:sp>
        <p:nvSpPr>
          <p:cNvPr id="37" name="textruta 36">
            <a:extLst>
              <a:ext uri="{FF2B5EF4-FFF2-40B4-BE49-F238E27FC236}">
                <a16:creationId xmlns:a16="http://schemas.microsoft.com/office/drawing/2014/main" id="{EAA12602-DD9B-468D-95A2-EC98EB0C7B42}"/>
              </a:ext>
            </a:extLst>
          </p:cNvPr>
          <p:cNvSpPr txBox="1"/>
          <p:nvPr/>
        </p:nvSpPr>
        <p:spPr>
          <a:xfrm>
            <a:off x="4572542" y="4578969"/>
            <a:ext cx="257303" cy="523220"/>
          </a:xfrm>
          <a:prstGeom prst="rect">
            <a:avLst/>
          </a:prstGeom>
          <a:noFill/>
        </p:spPr>
        <p:txBody>
          <a:bodyPr wrap="square" rtlCol="0">
            <a:spAutoFit/>
          </a:bodyPr>
          <a:lstStyle/>
          <a:p>
            <a:r>
              <a:rPr lang="sv-SE" sz="2800" b="1" dirty="0">
                <a:solidFill>
                  <a:srgbClr val="FFC000"/>
                </a:solidFill>
              </a:rPr>
              <a:t>4</a:t>
            </a:r>
          </a:p>
        </p:txBody>
      </p:sp>
      <p:sp>
        <p:nvSpPr>
          <p:cNvPr id="2" name="Ellips 1">
            <a:extLst>
              <a:ext uri="{FF2B5EF4-FFF2-40B4-BE49-F238E27FC236}">
                <a16:creationId xmlns:a16="http://schemas.microsoft.com/office/drawing/2014/main" id="{2BF4A8F9-5B7D-4781-B7D5-65E6AEE82CE4}"/>
              </a:ext>
            </a:extLst>
          </p:cNvPr>
          <p:cNvSpPr/>
          <p:nvPr/>
        </p:nvSpPr>
        <p:spPr>
          <a:xfrm rot="20002858">
            <a:off x="2308563" y="1708845"/>
            <a:ext cx="142386" cy="9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810A726D-49CD-4CE8-AA82-70DCE132BC53}"/>
              </a:ext>
            </a:extLst>
          </p:cNvPr>
          <p:cNvSpPr/>
          <p:nvPr/>
        </p:nvSpPr>
        <p:spPr>
          <a:xfrm rot="20002858">
            <a:off x="2505073" y="1616542"/>
            <a:ext cx="142386" cy="9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277C9AB3-0123-4D08-8FF1-1DE877E06B13}"/>
              </a:ext>
            </a:extLst>
          </p:cNvPr>
          <p:cNvSpPr/>
          <p:nvPr/>
        </p:nvSpPr>
        <p:spPr>
          <a:xfrm rot="2982310">
            <a:off x="9075807" y="5993084"/>
            <a:ext cx="175244" cy="800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0F5F05F8-E5EC-497B-A433-E426EC2BB52D}"/>
              </a:ext>
            </a:extLst>
          </p:cNvPr>
          <p:cNvSpPr/>
          <p:nvPr/>
        </p:nvSpPr>
        <p:spPr>
          <a:xfrm rot="4108226">
            <a:off x="8999219" y="5761175"/>
            <a:ext cx="175244" cy="800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71D63AD-FD66-4124-8B2E-6ABB64CBDA17}"/>
              </a:ext>
            </a:extLst>
          </p:cNvPr>
          <p:cNvSpPr/>
          <p:nvPr/>
        </p:nvSpPr>
        <p:spPr>
          <a:xfrm>
            <a:off x="1910551" y="1009450"/>
            <a:ext cx="844981" cy="1015068"/>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029D8AF3-2A8A-4B3E-A053-A6804241E837}"/>
              </a:ext>
            </a:extLst>
          </p:cNvPr>
          <p:cNvSpPr/>
          <p:nvPr/>
        </p:nvSpPr>
        <p:spPr>
          <a:xfrm>
            <a:off x="1110912" y="2197761"/>
            <a:ext cx="555518" cy="62094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0EC4F4BA-1EE5-4A19-B4FE-B27E96E9D180}"/>
              </a:ext>
            </a:extLst>
          </p:cNvPr>
          <p:cNvSpPr/>
          <p:nvPr/>
        </p:nvSpPr>
        <p:spPr>
          <a:xfrm>
            <a:off x="2064720" y="2787492"/>
            <a:ext cx="674789" cy="86841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BEE070C8-7B8C-4FB3-A9BE-D3458F06A97C}"/>
              </a:ext>
            </a:extLst>
          </p:cNvPr>
          <p:cNvSpPr/>
          <p:nvPr/>
        </p:nvSpPr>
        <p:spPr>
          <a:xfrm>
            <a:off x="1784671" y="4694244"/>
            <a:ext cx="975831" cy="123892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B621602C-C566-46BA-ACF2-29FB1EB52CE2}"/>
              </a:ext>
            </a:extLst>
          </p:cNvPr>
          <p:cNvSpPr txBox="1"/>
          <p:nvPr/>
        </p:nvSpPr>
        <p:spPr>
          <a:xfrm>
            <a:off x="2064721" y="4939655"/>
            <a:ext cx="397513" cy="523220"/>
          </a:xfrm>
          <a:prstGeom prst="rect">
            <a:avLst/>
          </a:prstGeom>
          <a:noFill/>
        </p:spPr>
        <p:txBody>
          <a:bodyPr wrap="square">
            <a:spAutoFit/>
          </a:bodyPr>
          <a:lstStyle/>
          <a:p>
            <a:r>
              <a:rPr lang="sv-SE" sz="2800" b="1" dirty="0">
                <a:solidFill>
                  <a:srgbClr val="FFFF00"/>
                </a:solidFill>
              </a:rPr>
              <a:t>4</a:t>
            </a:r>
          </a:p>
        </p:txBody>
      </p:sp>
      <p:sp>
        <p:nvSpPr>
          <p:cNvPr id="34" name="textruta 33">
            <a:extLst>
              <a:ext uri="{FF2B5EF4-FFF2-40B4-BE49-F238E27FC236}">
                <a16:creationId xmlns:a16="http://schemas.microsoft.com/office/drawing/2014/main" id="{40F01B10-869F-41B8-A7C8-A65022B146D7}"/>
              </a:ext>
            </a:extLst>
          </p:cNvPr>
          <p:cNvSpPr txBox="1"/>
          <p:nvPr/>
        </p:nvSpPr>
        <p:spPr>
          <a:xfrm>
            <a:off x="2182894" y="2879797"/>
            <a:ext cx="278454" cy="523220"/>
          </a:xfrm>
          <a:prstGeom prst="rect">
            <a:avLst/>
          </a:prstGeom>
          <a:noFill/>
        </p:spPr>
        <p:txBody>
          <a:bodyPr wrap="square">
            <a:spAutoFit/>
          </a:bodyPr>
          <a:lstStyle/>
          <a:p>
            <a:r>
              <a:rPr lang="sv-SE" sz="2800" b="1" dirty="0">
                <a:solidFill>
                  <a:srgbClr val="FFFF00"/>
                </a:solidFill>
              </a:rPr>
              <a:t>3</a:t>
            </a:r>
          </a:p>
        </p:txBody>
      </p:sp>
      <p:sp>
        <p:nvSpPr>
          <p:cNvPr id="39" name="textruta 38">
            <a:extLst>
              <a:ext uri="{FF2B5EF4-FFF2-40B4-BE49-F238E27FC236}">
                <a16:creationId xmlns:a16="http://schemas.microsoft.com/office/drawing/2014/main" id="{981ECC04-F6E1-4C12-B71C-40F7B6E66DA4}"/>
              </a:ext>
            </a:extLst>
          </p:cNvPr>
          <p:cNvSpPr txBox="1"/>
          <p:nvPr/>
        </p:nvSpPr>
        <p:spPr>
          <a:xfrm>
            <a:off x="1399000" y="2228032"/>
            <a:ext cx="432231" cy="523220"/>
          </a:xfrm>
          <a:prstGeom prst="rect">
            <a:avLst/>
          </a:prstGeom>
          <a:noFill/>
        </p:spPr>
        <p:txBody>
          <a:bodyPr wrap="square">
            <a:spAutoFit/>
          </a:bodyPr>
          <a:lstStyle/>
          <a:p>
            <a:r>
              <a:rPr lang="sv-SE" sz="2800" b="1" dirty="0"/>
              <a:t>2</a:t>
            </a:r>
          </a:p>
        </p:txBody>
      </p:sp>
      <p:sp>
        <p:nvSpPr>
          <p:cNvPr id="40" name="textruta 39">
            <a:extLst>
              <a:ext uri="{FF2B5EF4-FFF2-40B4-BE49-F238E27FC236}">
                <a16:creationId xmlns:a16="http://schemas.microsoft.com/office/drawing/2014/main" id="{C1DC6835-7E5F-4C4F-B889-389B22592544}"/>
              </a:ext>
            </a:extLst>
          </p:cNvPr>
          <p:cNvSpPr txBox="1"/>
          <p:nvPr/>
        </p:nvSpPr>
        <p:spPr>
          <a:xfrm>
            <a:off x="2150664" y="1219999"/>
            <a:ext cx="446117" cy="523220"/>
          </a:xfrm>
          <a:prstGeom prst="rect">
            <a:avLst/>
          </a:prstGeom>
          <a:noFill/>
        </p:spPr>
        <p:txBody>
          <a:bodyPr wrap="square">
            <a:spAutoFit/>
          </a:bodyPr>
          <a:lstStyle/>
          <a:p>
            <a:r>
              <a:rPr lang="sv-SE" sz="2800" b="1" dirty="0"/>
              <a:t>1</a:t>
            </a:r>
          </a:p>
        </p:txBody>
      </p:sp>
    </p:spTree>
    <p:extLst>
      <p:ext uri="{BB962C8B-B14F-4D97-AF65-F5344CB8AC3E}">
        <p14:creationId xmlns:p14="http://schemas.microsoft.com/office/powerpoint/2010/main" val="1992056074"/>
      </p:ext>
    </p:extLst>
  </p:cSld>
  <p:clrMapOvr>
    <a:masterClrMapping/>
  </p:clrMapOvr>
  <p:transition spd="slow" advClick="0" advTm="15000">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ruta 10">
            <a:extLst>
              <a:ext uri="{FF2B5EF4-FFF2-40B4-BE49-F238E27FC236}">
                <a16:creationId xmlns:a16="http://schemas.microsoft.com/office/drawing/2014/main" id="{7D10ED87-222B-4EAF-B421-3C533EA2FC27}"/>
              </a:ext>
            </a:extLst>
          </p:cNvPr>
          <p:cNvSpPr txBox="1"/>
          <p:nvPr/>
        </p:nvSpPr>
        <p:spPr>
          <a:xfrm>
            <a:off x="8661898" y="6396335"/>
            <a:ext cx="1357827" cy="461665"/>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7" name="textruta 6">
            <a:extLst>
              <a:ext uri="{FF2B5EF4-FFF2-40B4-BE49-F238E27FC236}">
                <a16:creationId xmlns:a16="http://schemas.microsoft.com/office/drawing/2014/main" id="{61E22638-B806-4E3A-B9D1-112D3139EC1C}"/>
              </a:ext>
            </a:extLst>
          </p:cNvPr>
          <p:cNvSpPr txBox="1"/>
          <p:nvPr/>
        </p:nvSpPr>
        <p:spPr>
          <a:xfrm>
            <a:off x="0" y="0"/>
            <a:ext cx="2297011" cy="369332"/>
          </a:xfrm>
          <a:prstGeom prst="rect">
            <a:avLst/>
          </a:prstGeom>
          <a:noFill/>
        </p:spPr>
        <p:txBody>
          <a:bodyPr wrap="square" rtlCol="0">
            <a:spAutoFit/>
          </a:bodyPr>
          <a:lstStyle/>
          <a:p>
            <a:r>
              <a:rPr lang="sv-SE" dirty="0"/>
              <a:t>RÖD 5 – Hål 5</a:t>
            </a:r>
          </a:p>
        </p:txBody>
      </p:sp>
      <p:pic>
        <p:nvPicPr>
          <p:cNvPr id="3" name="Bildobjekt 2" descr="En bild som visar gräs, utomhus, himmel, fält&#10;&#10;Automatiskt genererad beskrivning">
            <a:extLst>
              <a:ext uri="{FF2B5EF4-FFF2-40B4-BE49-F238E27FC236}">
                <a16:creationId xmlns:a16="http://schemas.microsoft.com/office/drawing/2014/main" id="{C9B45BB0-337B-466E-9639-DEC5777007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0394"/>
            <a:ext cx="8648141" cy="6547606"/>
          </a:xfrm>
          <a:prstGeom prst="rect">
            <a:avLst/>
          </a:prstGeom>
        </p:spPr>
      </p:pic>
      <p:sp>
        <p:nvSpPr>
          <p:cNvPr id="5" name="textruta 4">
            <a:extLst>
              <a:ext uri="{FF2B5EF4-FFF2-40B4-BE49-F238E27FC236}">
                <a16:creationId xmlns:a16="http://schemas.microsoft.com/office/drawing/2014/main" id="{322D31A4-1D2E-4054-96B1-80683FE6720F}"/>
              </a:ext>
            </a:extLst>
          </p:cNvPr>
          <p:cNvSpPr txBox="1"/>
          <p:nvPr/>
        </p:nvSpPr>
        <p:spPr>
          <a:xfrm>
            <a:off x="6546104" y="1704441"/>
            <a:ext cx="1853967" cy="646331"/>
          </a:xfrm>
          <a:prstGeom prst="rect">
            <a:avLst/>
          </a:prstGeom>
          <a:noFill/>
        </p:spPr>
        <p:txBody>
          <a:bodyPr wrap="square" rtlCol="0">
            <a:spAutoFit/>
          </a:bodyPr>
          <a:lstStyle/>
          <a:p>
            <a:r>
              <a:rPr lang="sv-SE" b="1" dirty="0">
                <a:solidFill>
                  <a:srgbClr val="FFFF00"/>
                </a:solidFill>
              </a:rPr>
              <a:t>Ombyggnation av greenområde.</a:t>
            </a:r>
          </a:p>
        </p:txBody>
      </p:sp>
      <p:sp>
        <p:nvSpPr>
          <p:cNvPr id="6" name="textruta 5">
            <a:extLst>
              <a:ext uri="{FF2B5EF4-FFF2-40B4-BE49-F238E27FC236}">
                <a16:creationId xmlns:a16="http://schemas.microsoft.com/office/drawing/2014/main" id="{508F3E94-C23A-4C2B-BA07-134EC8F54615}"/>
              </a:ext>
            </a:extLst>
          </p:cNvPr>
          <p:cNvSpPr txBox="1"/>
          <p:nvPr/>
        </p:nvSpPr>
        <p:spPr>
          <a:xfrm>
            <a:off x="4760298" y="2738898"/>
            <a:ext cx="2712790" cy="646331"/>
          </a:xfrm>
          <a:prstGeom prst="rect">
            <a:avLst/>
          </a:prstGeom>
          <a:noFill/>
        </p:spPr>
        <p:txBody>
          <a:bodyPr wrap="square" rtlCol="0">
            <a:spAutoFit/>
          </a:bodyPr>
          <a:lstStyle/>
          <a:p>
            <a:r>
              <a:rPr lang="sv-SE" b="1" dirty="0">
                <a:solidFill>
                  <a:srgbClr val="FFFF00"/>
                </a:solidFill>
              </a:rPr>
              <a:t>Dike fylls igen eller </a:t>
            </a:r>
            <a:r>
              <a:rPr lang="sv-SE" b="1" dirty="0" err="1">
                <a:solidFill>
                  <a:srgbClr val="FFFF00"/>
                </a:solidFill>
              </a:rPr>
              <a:t>kulverteras</a:t>
            </a:r>
            <a:r>
              <a:rPr lang="sv-SE" dirty="0">
                <a:solidFill>
                  <a:srgbClr val="FFFF00"/>
                </a:solidFill>
              </a:rPr>
              <a:t>.</a:t>
            </a:r>
          </a:p>
        </p:txBody>
      </p:sp>
      <p:cxnSp>
        <p:nvCxnSpPr>
          <p:cNvPr id="10" name="Rak pilkoppling 9">
            <a:extLst>
              <a:ext uri="{FF2B5EF4-FFF2-40B4-BE49-F238E27FC236}">
                <a16:creationId xmlns:a16="http://schemas.microsoft.com/office/drawing/2014/main" id="{2CA659F1-C47E-484C-9164-B612CC9AAA3D}"/>
              </a:ext>
            </a:extLst>
          </p:cNvPr>
          <p:cNvCxnSpPr>
            <a:cxnSpLocks/>
          </p:cNvCxnSpPr>
          <p:nvPr/>
        </p:nvCxnSpPr>
        <p:spPr>
          <a:xfrm flipV="1">
            <a:off x="6400275" y="2608976"/>
            <a:ext cx="531653" cy="20972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5" name="Ellips 24">
            <a:extLst>
              <a:ext uri="{FF2B5EF4-FFF2-40B4-BE49-F238E27FC236}">
                <a16:creationId xmlns:a16="http://schemas.microsoft.com/office/drawing/2014/main" id="{6FD803B2-25B6-44CB-9F89-387D4FD640E7}"/>
              </a:ext>
            </a:extLst>
          </p:cNvPr>
          <p:cNvSpPr/>
          <p:nvPr/>
        </p:nvSpPr>
        <p:spPr>
          <a:xfrm rot="21005913">
            <a:off x="3466315" y="2659736"/>
            <a:ext cx="245377" cy="179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3E9CA27E-9C26-44EA-AD2F-53B0538ECEBF}"/>
              </a:ext>
            </a:extLst>
          </p:cNvPr>
          <p:cNvSpPr txBox="1"/>
          <p:nvPr/>
        </p:nvSpPr>
        <p:spPr>
          <a:xfrm>
            <a:off x="2531447" y="948294"/>
            <a:ext cx="2228850" cy="923330"/>
          </a:xfrm>
          <a:prstGeom prst="rect">
            <a:avLst/>
          </a:prstGeom>
          <a:noFill/>
        </p:spPr>
        <p:txBody>
          <a:bodyPr wrap="square" rtlCol="0">
            <a:spAutoFit/>
          </a:bodyPr>
          <a:lstStyle/>
          <a:p>
            <a:r>
              <a:rPr lang="sv-SE" dirty="0"/>
              <a:t>En ny fairwaybunker. (Illustration ej exakt placering.)</a:t>
            </a:r>
          </a:p>
        </p:txBody>
      </p:sp>
      <p:cxnSp>
        <p:nvCxnSpPr>
          <p:cNvPr id="30" name="Rak pilkoppling 29">
            <a:extLst>
              <a:ext uri="{FF2B5EF4-FFF2-40B4-BE49-F238E27FC236}">
                <a16:creationId xmlns:a16="http://schemas.microsoft.com/office/drawing/2014/main" id="{C005F348-AFAE-4D76-B22A-9B7B75E19395}"/>
              </a:ext>
            </a:extLst>
          </p:cNvPr>
          <p:cNvCxnSpPr>
            <a:cxnSpLocks/>
          </p:cNvCxnSpPr>
          <p:nvPr/>
        </p:nvCxnSpPr>
        <p:spPr>
          <a:xfrm>
            <a:off x="3422776" y="1811403"/>
            <a:ext cx="162467" cy="82370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pic>
        <p:nvPicPr>
          <p:cNvPr id="12" name="Bildobjekt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98251" y="331705"/>
            <a:ext cx="1117517" cy="1117517"/>
          </a:xfrm>
          <a:prstGeom prst="rect">
            <a:avLst/>
          </a:prstGeom>
        </p:spPr>
      </p:pic>
    </p:spTree>
    <p:extLst>
      <p:ext uri="{BB962C8B-B14F-4D97-AF65-F5344CB8AC3E}">
        <p14:creationId xmlns:p14="http://schemas.microsoft.com/office/powerpoint/2010/main" val="3950244584"/>
      </p:ext>
    </p:extLst>
  </p:cSld>
  <p:clrMapOvr>
    <a:masterClrMapping/>
  </p:clrMapOvr>
  <p:transition spd="slow" advClick="0" advTm="1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ruta 22">
            <a:extLst>
              <a:ext uri="{FF2B5EF4-FFF2-40B4-BE49-F238E27FC236}">
                <a16:creationId xmlns:a16="http://schemas.microsoft.com/office/drawing/2014/main" id="{58A5AAD1-17B4-44E1-AB81-6BB3FD7257B4}"/>
              </a:ext>
            </a:extLst>
          </p:cNvPr>
          <p:cNvSpPr txBox="1"/>
          <p:nvPr/>
        </p:nvSpPr>
        <p:spPr>
          <a:xfrm>
            <a:off x="530718" y="203346"/>
            <a:ext cx="1535303" cy="369332"/>
          </a:xfrm>
          <a:prstGeom prst="rect">
            <a:avLst/>
          </a:prstGeom>
          <a:noFill/>
        </p:spPr>
        <p:txBody>
          <a:bodyPr wrap="square">
            <a:spAutoFit/>
          </a:bodyPr>
          <a:lstStyle/>
          <a:p>
            <a:r>
              <a:rPr lang="sv-SE" b="1" u="sng" dirty="0"/>
              <a:t>RÖD</a:t>
            </a:r>
            <a:r>
              <a:rPr lang="sv-SE" sz="1800" b="1" u="sng" dirty="0"/>
              <a:t> – HÅL 6</a:t>
            </a:r>
          </a:p>
        </p:txBody>
      </p:sp>
      <p:sp>
        <p:nvSpPr>
          <p:cNvPr id="29" name="textruta 28">
            <a:extLst>
              <a:ext uri="{FF2B5EF4-FFF2-40B4-BE49-F238E27FC236}">
                <a16:creationId xmlns:a16="http://schemas.microsoft.com/office/drawing/2014/main" id="{3B40F467-12E0-4C1C-BBBF-84678189C7E6}"/>
              </a:ext>
            </a:extLst>
          </p:cNvPr>
          <p:cNvSpPr txBox="1"/>
          <p:nvPr/>
        </p:nvSpPr>
        <p:spPr>
          <a:xfrm>
            <a:off x="7581727" y="6590906"/>
            <a:ext cx="2264252"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pic>
        <p:nvPicPr>
          <p:cNvPr id="7" name="Bildobjekt 6" descr="En bild som visar karta&#10;&#10;Automatiskt genererad beskrivning">
            <a:extLst>
              <a:ext uri="{FF2B5EF4-FFF2-40B4-BE49-F238E27FC236}">
                <a16:creationId xmlns:a16="http://schemas.microsoft.com/office/drawing/2014/main" id="{578651AB-67A2-4E34-A39F-3D363F14DD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1"/>
          <a:stretch/>
        </p:blipFill>
        <p:spPr>
          <a:xfrm>
            <a:off x="208497" y="559162"/>
            <a:ext cx="3364392" cy="5999120"/>
          </a:xfrm>
          <a:prstGeom prst="rect">
            <a:avLst/>
          </a:prstGeom>
        </p:spPr>
      </p:pic>
      <p:pic>
        <p:nvPicPr>
          <p:cNvPr id="10" name="Bildobjekt 9" descr="En bild som visar gräs, utomhus&#10;&#10;Automatiskt genererad beskrivning">
            <a:extLst>
              <a:ext uri="{FF2B5EF4-FFF2-40B4-BE49-F238E27FC236}">
                <a16:creationId xmlns:a16="http://schemas.microsoft.com/office/drawing/2014/main" id="{1C1B4385-4369-4739-B68F-941B9FC71A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9" r="-1"/>
          <a:stretch/>
        </p:blipFill>
        <p:spPr>
          <a:xfrm>
            <a:off x="3828773" y="3042207"/>
            <a:ext cx="5698958" cy="3558175"/>
          </a:xfrm>
          <a:prstGeom prst="rect">
            <a:avLst/>
          </a:prstGeom>
        </p:spPr>
      </p:pic>
      <p:sp>
        <p:nvSpPr>
          <p:cNvPr id="3" name="textruta 2">
            <a:extLst>
              <a:ext uri="{FF2B5EF4-FFF2-40B4-BE49-F238E27FC236}">
                <a16:creationId xmlns:a16="http://schemas.microsoft.com/office/drawing/2014/main" id="{87DC5C4B-EA44-4DA3-A8AA-A329D6C0C2D1}"/>
              </a:ext>
            </a:extLst>
          </p:cNvPr>
          <p:cNvSpPr txBox="1"/>
          <p:nvPr/>
        </p:nvSpPr>
        <p:spPr>
          <a:xfrm>
            <a:off x="3933190" y="423350"/>
            <a:ext cx="5466476" cy="2677656"/>
          </a:xfrm>
          <a:prstGeom prst="rect">
            <a:avLst/>
          </a:prstGeom>
          <a:noFill/>
        </p:spPr>
        <p:txBody>
          <a:bodyPr wrap="square" rtlCol="0">
            <a:spAutoFit/>
          </a:bodyPr>
          <a:lstStyle/>
          <a:p>
            <a:r>
              <a:rPr lang="sv-SE" sz="1400" b="1" i="1" dirty="0"/>
              <a:t>Förslag från Golfbanearkitekten avseende designförändringar</a:t>
            </a:r>
            <a:endParaRPr lang="sv-SE" dirty="0"/>
          </a:p>
          <a:p>
            <a:pPr marL="342900" indent="-342900">
              <a:buAutoNum type="arabicPeriod"/>
            </a:pPr>
            <a:r>
              <a:rPr lang="sv-SE" sz="1400" dirty="0"/>
              <a:t>Ombyggnation av greenområde. Görs samtidig som ombyggnation av greenområde Blå 8. Idéskiss i slutdokumentet. </a:t>
            </a:r>
          </a:p>
          <a:p>
            <a:pPr marL="342900" indent="-342900">
              <a:buAutoNum type="arabicPeriod"/>
            </a:pPr>
            <a:r>
              <a:rPr lang="sv-SE" sz="1400" dirty="0"/>
              <a:t>Damm läggs igen och rörledning kopplas med befintligt utlopp. Rensning av vegetation för ytterligare upplevelse av rinnande vatten över berget. </a:t>
            </a:r>
          </a:p>
          <a:p>
            <a:pPr marL="342900" indent="-342900">
              <a:buAutoNum type="arabicPeriod"/>
            </a:pPr>
            <a:r>
              <a:rPr lang="sv-SE" sz="1400" dirty="0"/>
              <a:t>Jämna till gul och röd tee.</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-Förbättra väg vid tee eventuellt asfaltering.</a:t>
            </a:r>
          </a:p>
          <a:p>
            <a:pPr marL="342900" indent="-342900">
              <a:buAutoNum type="arabicPeriod"/>
            </a:pPr>
            <a:endParaRPr lang="sv-SE" sz="1400" dirty="0"/>
          </a:p>
        </p:txBody>
      </p:sp>
      <p:cxnSp>
        <p:nvCxnSpPr>
          <p:cNvPr id="16" name="Rak pilkoppling 15">
            <a:extLst>
              <a:ext uri="{FF2B5EF4-FFF2-40B4-BE49-F238E27FC236}">
                <a16:creationId xmlns:a16="http://schemas.microsoft.com/office/drawing/2014/main" id="{749AC137-F105-4C11-95E7-B3BAE8FCC002}"/>
              </a:ext>
            </a:extLst>
          </p:cNvPr>
          <p:cNvCxnSpPr/>
          <p:nvPr/>
        </p:nvCxnSpPr>
        <p:spPr>
          <a:xfrm flipH="1">
            <a:off x="1601773" y="3540154"/>
            <a:ext cx="82474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321CA24F-C937-4EE3-A93D-C2631032E8BA}"/>
              </a:ext>
            </a:extLst>
          </p:cNvPr>
          <p:cNvSpPr txBox="1"/>
          <p:nvPr/>
        </p:nvSpPr>
        <p:spPr>
          <a:xfrm>
            <a:off x="8926456" y="5410265"/>
            <a:ext cx="391859" cy="523220"/>
          </a:xfrm>
          <a:prstGeom prst="rect">
            <a:avLst/>
          </a:prstGeom>
          <a:noFill/>
        </p:spPr>
        <p:txBody>
          <a:bodyPr wrap="square" rtlCol="0">
            <a:spAutoFit/>
          </a:bodyPr>
          <a:lstStyle/>
          <a:p>
            <a:r>
              <a:rPr lang="sv-SE" sz="2800" b="1" dirty="0">
                <a:solidFill>
                  <a:srgbClr val="FFC000"/>
                </a:solidFill>
              </a:rPr>
              <a:t>1</a:t>
            </a:r>
          </a:p>
        </p:txBody>
      </p:sp>
      <p:sp>
        <p:nvSpPr>
          <p:cNvPr id="20" name="textruta 19">
            <a:extLst>
              <a:ext uri="{FF2B5EF4-FFF2-40B4-BE49-F238E27FC236}">
                <a16:creationId xmlns:a16="http://schemas.microsoft.com/office/drawing/2014/main" id="{056056EA-6090-49AD-A21C-3B1B161EDD06}"/>
              </a:ext>
            </a:extLst>
          </p:cNvPr>
          <p:cNvSpPr txBox="1"/>
          <p:nvPr/>
        </p:nvSpPr>
        <p:spPr>
          <a:xfrm>
            <a:off x="6396680" y="5276040"/>
            <a:ext cx="391858" cy="523220"/>
          </a:xfrm>
          <a:prstGeom prst="rect">
            <a:avLst/>
          </a:prstGeom>
          <a:noFill/>
        </p:spPr>
        <p:txBody>
          <a:bodyPr wrap="square" rtlCol="0">
            <a:spAutoFit/>
          </a:bodyPr>
          <a:lstStyle/>
          <a:p>
            <a:r>
              <a:rPr lang="sv-SE" sz="2800" b="1" dirty="0">
                <a:solidFill>
                  <a:srgbClr val="FFC000"/>
                </a:solidFill>
              </a:rPr>
              <a:t>2</a:t>
            </a:r>
          </a:p>
        </p:txBody>
      </p:sp>
      <p:sp>
        <p:nvSpPr>
          <p:cNvPr id="21" name="textruta 20">
            <a:extLst>
              <a:ext uri="{FF2B5EF4-FFF2-40B4-BE49-F238E27FC236}">
                <a16:creationId xmlns:a16="http://schemas.microsoft.com/office/drawing/2014/main" id="{D7F78B08-1654-469C-B271-7DAFE4F88EC0}"/>
              </a:ext>
            </a:extLst>
          </p:cNvPr>
          <p:cNvSpPr txBox="1"/>
          <p:nvPr/>
        </p:nvSpPr>
        <p:spPr>
          <a:xfrm>
            <a:off x="4368163" y="3892357"/>
            <a:ext cx="391858" cy="523220"/>
          </a:xfrm>
          <a:prstGeom prst="rect">
            <a:avLst/>
          </a:prstGeom>
          <a:noFill/>
        </p:spPr>
        <p:txBody>
          <a:bodyPr wrap="square" rtlCol="0">
            <a:spAutoFit/>
          </a:bodyPr>
          <a:lstStyle/>
          <a:p>
            <a:r>
              <a:rPr lang="sv-SE" sz="2800" b="1" dirty="0">
                <a:solidFill>
                  <a:srgbClr val="FFC000"/>
                </a:solidFill>
              </a:rPr>
              <a:t>3</a:t>
            </a:r>
          </a:p>
        </p:txBody>
      </p:sp>
      <p:cxnSp>
        <p:nvCxnSpPr>
          <p:cNvPr id="24" name="Rak pilkoppling 23">
            <a:extLst>
              <a:ext uri="{FF2B5EF4-FFF2-40B4-BE49-F238E27FC236}">
                <a16:creationId xmlns:a16="http://schemas.microsoft.com/office/drawing/2014/main" id="{38FC66E4-3070-492E-9BB7-FE818466488E}"/>
              </a:ext>
            </a:extLst>
          </p:cNvPr>
          <p:cNvCxnSpPr>
            <a:cxnSpLocks/>
          </p:cNvCxnSpPr>
          <p:nvPr/>
        </p:nvCxnSpPr>
        <p:spPr>
          <a:xfrm flipV="1">
            <a:off x="6564177" y="4070214"/>
            <a:ext cx="265510" cy="12682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5B08930E-D57E-46D6-96E6-B7FBE0D6ED5F}"/>
              </a:ext>
            </a:extLst>
          </p:cNvPr>
          <p:cNvSpPr/>
          <p:nvPr/>
        </p:nvSpPr>
        <p:spPr>
          <a:xfrm>
            <a:off x="1410923" y="924390"/>
            <a:ext cx="1099105" cy="926998"/>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FFA6E665-6AD6-4DED-896E-95B4D629E99E}"/>
              </a:ext>
            </a:extLst>
          </p:cNvPr>
          <p:cNvSpPr/>
          <p:nvPr/>
        </p:nvSpPr>
        <p:spPr>
          <a:xfrm>
            <a:off x="2280211" y="3154260"/>
            <a:ext cx="674789" cy="771788"/>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567E0055-494B-4858-8017-0599B7763F32}"/>
              </a:ext>
            </a:extLst>
          </p:cNvPr>
          <p:cNvSpPr/>
          <p:nvPr/>
        </p:nvSpPr>
        <p:spPr>
          <a:xfrm>
            <a:off x="1685285" y="4790116"/>
            <a:ext cx="824743" cy="114349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textruta 29">
            <a:extLst>
              <a:ext uri="{FF2B5EF4-FFF2-40B4-BE49-F238E27FC236}">
                <a16:creationId xmlns:a16="http://schemas.microsoft.com/office/drawing/2014/main" id="{A0AFD743-DB5A-4583-B70F-B5B378CD0FCD}"/>
              </a:ext>
            </a:extLst>
          </p:cNvPr>
          <p:cNvSpPr txBox="1"/>
          <p:nvPr/>
        </p:nvSpPr>
        <p:spPr>
          <a:xfrm>
            <a:off x="1875267" y="1126279"/>
            <a:ext cx="277754" cy="523220"/>
          </a:xfrm>
          <a:prstGeom prst="rect">
            <a:avLst/>
          </a:prstGeom>
          <a:noFill/>
        </p:spPr>
        <p:txBody>
          <a:bodyPr wrap="square">
            <a:spAutoFit/>
          </a:bodyPr>
          <a:lstStyle/>
          <a:p>
            <a:r>
              <a:rPr lang="sv-SE" sz="2800" b="1" dirty="0"/>
              <a:t>1</a:t>
            </a:r>
          </a:p>
        </p:txBody>
      </p:sp>
      <p:sp>
        <p:nvSpPr>
          <p:cNvPr id="31" name="textruta 30">
            <a:extLst>
              <a:ext uri="{FF2B5EF4-FFF2-40B4-BE49-F238E27FC236}">
                <a16:creationId xmlns:a16="http://schemas.microsoft.com/office/drawing/2014/main" id="{C4EAB1A3-C0AD-4011-86F5-E2649AB36E9E}"/>
              </a:ext>
            </a:extLst>
          </p:cNvPr>
          <p:cNvSpPr txBox="1"/>
          <p:nvPr/>
        </p:nvSpPr>
        <p:spPr>
          <a:xfrm>
            <a:off x="2417626" y="3233731"/>
            <a:ext cx="257306" cy="523220"/>
          </a:xfrm>
          <a:prstGeom prst="rect">
            <a:avLst/>
          </a:prstGeom>
          <a:noFill/>
        </p:spPr>
        <p:txBody>
          <a:bodyPr wrap="square">
            <a:spAutoFit/>
          </a:bodyPr>
          <a:lstStyle/>
          <a:p>
            <a:r>
              <a:rPr lang="sv-SE" sz="2800" b="1" dirty="0">
                <a:solidFill>
                  <a:srgbClr val="FFFF00"/>
                </a:solidFill>
              </a:rPr>
              <a:t>2</a:t>
            </a:r>
          </a:p>
        </p:txBody>
      </p:sp>
      <p:sp>
        <p:nvSpPr>
          <p:cNvPr id="32" name="textruta 31">
            <a:extLst>
              <a:ext uri="{FF2B5EF4-FFF2-40B4-BE49-F238E27FC236}">
                <a16:creationId xmlns:a16="http://schemas.microsoft.com/office/drawing/2014/main" id="{7CE29EE9-B2D9-444B-B8EE-B7E0E0C90BB2}"/>
              </a:ext>
            </a:extLst>
          </p:cNvPr>
          <p:cNvSpPr txBox="1"/>
          <p:nvPr/>
        </p:nvSpPr>
        <p:spPr>
          <a:xfrm>
            <a:off x="1940620" y="5070854"/>
            <a:ext cx="343676" cy="523220"/>
          </a:xfrm>
          <a:prstGeom prst="rect">
            <a:avLst/>
          </a:prstGeom>
          <a:noFill/>
        </p:spPr>
        <p:txBody>
          <a:bodyPr wrap="square">
            <a:spAutoFit/>
          </a:bodyPr>
          <a:lstStyle/>
          <a:p>
            <a:r>
              <a:rPr lang="sv-SE" sz="2800" b="1" dirty="0">
                <a:solidFill>
                  <a:srgbClr val="FFFF00"/>
                </a:solidFill>
              </a:rPr>
              <a:t>3</a:t>
            </a:r>
          </a:p>
        </p:txBody>
      </p:sp>
    </p:spTree>
    <p:extLst>
      <p:ext uri="{BB962C8B-B14F-4D97-AF65-F5344CB8AC3E}">
        <p14:creationId xmlns:p14="http://schemas.microsoft.com/office/powerpoint/2010/main" val="4240066210"/>
      </p:ext>
    </p:extLst>
  </p:cSld>
  <p:clrMapOvr>
    <a:masterClrMapping/>
  </p:clrMapOvr>
  <p:transition spd="slow" advClick="0" advTm="1500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xtruta 19">
            <a:extLst>
              <a:ext uri="{FF2B5EF4-FFF2-40B4-BE49-F238E27FC236}">
                <a16:creationId xmlns:a16="http://schemas.microsoft.com/office/drawing/2014/main" id="{CC40B34F-1B76-4A65-807A-3A998D41C48E}"/>
              </a:ext>
            </a:extLst>
          </p:cNvPr>
          <p:cNvSpPr txBox="1"/>
          <p:nvPr/>
        </p:nvSpPr>
        <p:spPr>
          <a:xfrm>
            <a:off x="104013" y="-22627"/>
            <a:ext cx="1781942" cy="369332"/>
          </a:xfrm>
          <a:prstGeom prst="rect">
            <a:avLst/>
          </a:prstGeom>
          <a:noFill/>
        </p:spPr>
        <p:txBody>
          <a:bodyPr wrap="square" rtlCol="0">
            <a:spAutoFit/>
          </a:bodyPr>
          <a:lstStyle/>
          <a:p>
            <a:r>
              <a:rPr lang="sv-SE" dirty="0"/>
              <a:t>RÖD- HÅL 6</a:t>
            </a:r>
          </a:p>
        </p:txBody>
      </p:sp>
      <p:sp>
        <p:nvSpPr>
          <p:cNvPr id="30" name="textruta 29">
            <a:extLst>
              <a:ext uri="{FF2B5EF4-FFF2-40B4-BE49-F238E27FC236}">
                <a16:creationId xmlns:a16="http://schemas.microsoft.com/office/drawing/2014/main" id="{B910273A-E6B6-4194-81E0-314E8731AD9E}"/>
              </a:ext>
            </a:extLst>
          </p:cNvPr>
          <p:cNvSpPr txBox="1"/>
          <p:nvPr/>
        </p:nvSpPr>
        <p:spPr>
          <a:xfrm>
            <a:off x="8292971" y="6413692"/>
            <a:ext cx="1825769"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pic>
        <p:nvPicPr>
          <p:cNvPr id="4" name="Bildobjekt 3" descr="En bild som visar gräs, utomhus, träd, fält&#10;&#10;Automatiskt genererad beskrivning">
            <a:extLst>
              <a:ext uri="{FF2B5EF4-FFF2-40B4-BE49-F238E27FC236}">
                <a16:creationId xmlns:a16="http://schemas.microsoft.com/office/drawing/2014/main" id="{58842D99-24F1-4A31-A44B-B1A7372329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73978"/>
            <a:ext cx="8274017" cy="6605894"/>
          </a:xfrm>
          <a:prstGeom prst="rect">
            <a:avLst/>
          </a:prstGeom>
        </p:spPr>
      </p:pic>
      <p:sp>
        <p:nvSpPr>
          <p:cNvPr id="48" name="Ellips 47">
            <a:extLst>
              <a:ext uri="{FF2B5EF4-FFF2-40B4-BE49-F238E27FC236}">
                <a16:creationId xmlns:a16="http://schemas.microsoft.com/office/drawing/2014/main" id="{87439681-9019-431D-9B0E-1D3F8882444A}"/>
              </a:ext>
            </a:extLst>
          </p:cNvPr>
          <p:cNvSpPr/>
          <p:nvPr/>
        </p:nvSpPr>
        <p:spPr>
          <a:xfrm>
            <a:off x="5029775" y="3775724"/>
            <a:ext cx="799741" cy="3587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0" name="Rak pilkoppling 49">
            <a:extLst>
              <a:ext uri="{FF2B5EF4-FFF2-40B4-BE49-F238E27FC236}">
                <a16:creationId xmlns:a16="http://schemas.microsoft.com/office/drawing/2014/main" id="{FAFF27D9-3F45-424E-BDD2-FC22DCAE9FBB}"/>
              </a:ext>
            </a:extLst>
          </p:cNvPr>
          <p:cNvCxnSpPr>
            <a:cxnSpLocks/>
          </p:cNvCxnSpPr>
          <p:nvPr/>
        </p:nvCxnSpPr>
        <p:spPr>
          <a:xfrm flipH="1">
            <a:off x="0" y="4073317"/>
            <a:ext cx="5029776" cy="288959"/>
          </a:xfrm>
          <a:prstGeom prst="straightConnector1">
            <a:avLst/>
          </a:prstGeom>
          <a:ln w="76200">
            <a:prstDash val="lgDash"/>
            <a:tailEnd type="triangle"/>
          </a:ln>
        </p:spPr>
        <p:style>
          <a:lnRef idx="1">
            <a:schemeClr val="accent1"/>
          </a:lnRef>
          <a:fillRef idx="0">
            <a:schemeClr val="accent1"/>
          </a:fillRef>
          <a:effectRef idx="0">
            <a:schemeClr val="accent1"/>
          </a:effectRef>
          <a:fontRef idx="minor">
            <a:schemeClr val="tx1"/>
          </a:fontRef>
        </p:style>
      </p:cxnSp>
      <p:sp>
        <p:nvSpPr>
          <p:cNvPr id="54" name="textruta 53">
            <a:extLst>
              <a:ext uri="{FF2B5EF4-FFF2-40B4-BE49-F238E27FC236}">
                <a16:creationId xmlns:a16="http://schemas.microsoft.com/office/drawing/2014/main" id="{FDD6BA24-891A-44D6-80AD-E414ADDF4C69}"/>
              </a:ext>
            </a:extLst>
          </p:cNvPr>
          <p:cNvSpPr txBox="1"/>
          <p:nvPr/>
        </p:nvSpPr>
        <p:spPr>
          <a:xfrm>
            <a:off x="2103930" y="2014365"/>
            <a:ext cx="2084138" cy="1477328"/>
          </a:xfrm>
          <a:prstGeom prst="rect">
            <a:avLst/>
          </a:prstGeom>
          <a:noFill/>
        </p:spPr>
        <p:txBody>
          <a:bodyPr wrap="square" rtlCol="0">
            <a:spAutoFit/>
          </a:bodyPr>
          <a:lstStyle/>
          <a:p>
            <a:r>
              <a:rPr lang="sv-SE" b="1" dirty="0">
                <a:solidFill>
                  <a:srgbClr val="FFFF00"/>
                </a:solidFill>
              </a:rPr>
              <a:t>Igenläggning av damm samt kulvert till befintligt utlopp. </a:t>
            </a:r>
          </a:p>
          <a:p>
            <a:r>
              <a:rPr lang="sv-SE" b="1" dirty="0">
                <a:solidFill>
                  <a:srgbClr val="FFFF00"/>
                </a:solidFill>
              </a:rPr>
              <a:t>Liten vattenspegel.</a:t>
            </a:r>
          </a:p>
          <a:p>
            <a:endParaRPr lang="sv-SE" b="1" dirty="0">
              <a:solidFill>
                <a:srgbClr val="FFFF00"/>
              </a:solidFill>
            </a:endParaRPr>
          </a:p>
        </p:txBody>
      </p:sp>
      <p:cxnSp>
        <p:nvCxnSpPr>
          <p:cNvPr id="56" name="Rak pilkoppling 55">
            <a:extLst>
              <a:ext uri="{FF2B5EF4-FFF2-40B4-BE49-F238E27FC236}">
                <a16:creationId xmlns:a16="http://schemas.microsoft.com/office/drawing/2014/main" id="{E66AE6E3-A3C8-43A3-B1BA-FB287BDE7D8E}"/>
              </a:ext>
            </a:extLst>
          </p:cNvPr>
          <p:cNvCxnSpPr>
            <a:cxnSpLocks/>
          </p:cNvCxnSpPr>
          <p:nvPr/>
        </p:nvCxnSpPr>
        <p:spPr>
          <a:xfrm>
            <a:off x="3848481" y="3381056"/>
            <a:ext cx="1104519" cy="505753"/>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65" name="textruta 64">
            <a:extLst>
              <a:ext uri="{FF2B5EF4-FFF2-40B4-BE49-F238E27FC236}">
                <a16:creationId xmlns:a16="http://schemas.microsoft.com/office/drawing/2014/main" id="{E05E576A-9A29-42CB-BF18-AC7A0C047104}"/>
              </a:ext>
            </a:extLst>
          </p:cNvPr>
          <p:cNvSpPr txBox="1"/>
          <p:nvPr/>
        </p:nvSpPr>
        <p:spPr>
          <a:xfrm>
            <a:off x="8402765" y="1527048"/>
            <a:ext cx="1159002" cy="1754327"/>
          </a:xfrm>
          <a:prstGeom prst="rect">
            <a:avLst/>
          </a:prstGeom>
          <a:noFill/>
        </p:spPr>
        <p:txBody>
          <a:bodyPr wrap="square" rtlCol="0">
            <a:spAutoFit/>
          </a:bodyPr>
          <a:lstStyle/>
          <a:p>
            <a:r>
              <a:rPr lang="sv-SE" dirty="0"/>
              <a:t>Rensning av vegetation runt befintligt berg.</a:t>
            </a:r>
          </a:p>
        </p:txBody>
      </p:sp>
      <p:cxnSp>
        <p:nvCxnSpPr>
          <p:cNvPr id="66" name="Rak pilkoppling 65">
            <a:extLst>
              <a:ext uri="{FF2B5EF4-FFF2-40B4-BE49-F238E27FC236}">
                <a16:creationId xmlns:a16="http://schemas.microsoft.com/office/drawing/2014/main" id="{8BDB086C-64D4-4168-9226-53493340FDD4}"/>
              </a:ext>
            </a:extLst>
          </p:cNvPr>
          <p:cNvCxnSpPr>
            <a:cxnSpLocks/>
          </p:cNvCxnSpPr>
          <p:nvPr/>
        </p:nvCxnSpPr>
        <p:spPr>
          <a:xfrm flipH="1">
            <a:off x="6745986" y="2642616"/>
            <a:ext cx="1656779" cy="131249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69" name="Rak pilkoppling 68">
            <a:extLst>
              <a:ext uri="{FF2B5EF4-FFF2-40B4-BE49-F238E27FC236}">
                <a16:creationId xmlns:a16="http://schemas.microsoft.com/office/drawing/2014/main" id="{50E03160-02BE-446A-8BBA-82B9F6FC3EA8}"/>
              </a:ext>
            </a:extLst>
          </p:cNvPr>
          <p:cNvCxnSpPr>
            <a:cxnSpLocks/>
          </p:cNvCxnSpPr>
          <p:nvPr/>
        </p:nvCxnSpPr>
        <p:spPr>
          <a:xfrm flipH="1">
            <a:off x="5631561" y="2642616"/>
            <a:ext cx="2771204" cy="19202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3" name="Ellips 2">
            <a:extLst>
              <a:ext uri="{FF2B5EF4-FFF2-40B4-BE49-F238E27FC236}">
                <a16:creationId xmlns:a16="http://schemas.microsoft.com/office/drawing/2014/main" id="{E7D73FA7-5E01-4DB3-B150-F17338DBF1FC}"/>
              </a:ext>
            </a:extLst>
          </p:cNvPr>
          <p:cNvSpPr/>
          <p:nvPr/>
        </p:nvSpPr>
        <p:spPr>
          <a:xfrm>
            <a:off x="218113" y="4248023"/>
            <a:ext cx="6263954" cy="11386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2" name="Bildobjekt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9229" y="274841"/>
            <a:ext cx="1174381" cy="1174381"/>
          </a:xfrm>
          <a:prstGeom prst="rect">
            <a:avLst/>
          </a:prstGeom>
        </p:spPr>
      </p:pic>
    </p:spTree>
    <p:extLst>
      <p:ext uri="{BB962C8B-B14F-4D97-AF65-F5344CB8AC3E}">
        <p14:creationId xmlns:p14="http://schemas.microsoft.com/office/powerpoint/2010/main" val="3974163902"/>
      </p:ext>
    </p:extLst>
  </p:cSld>
  <p:clrMapOvr>
    <a:masterClrMapping/>
  </p:clrMapOvr>
  <p:transition spd="slow" advClick="0" advTm="1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6099A3C2-D3A1-48B6-8A10-3033574E0D66}"/>
              </a:ext>
            </a:extLst>
          </p:cNvPr>
          <p:cNvSpPr txBox="1"/>
          <p:nvPr/>
        </p:nvSpPr>
        <p:spPr>
          <a:xfrm>
            <a:off x="172105" y="161459"/>
            <a:ext cx="2073981" cy="369332"/>
          </a:xfrm>
          <a:prstGeom prst="rect">
            <a:avLst/>
          </a:prstGeom>
          <a:noFill/>
        </p:spPr>
        <p:txBody>
          <a:bodyPr wrap="square">
            <a:spAutoFit/>
          </a:bodyPr>
          <a:lstStyle/>
          <a:p>
            <a:r>
              <a:rPr lang="sv-SE" b="1" u="sng" dirty="0"/>
              <a:t>RÖD</a:t>
            </a:r>
            <a:r>
              <a:rPr lang="sv-SE" sz="1800" b="1" u="sng" dirty="0"/>
              <a:t> – HÅL 7</a:t>
            </a:r>
          </a:p>
        </p:txBody>
      </p:sp>
      <p:sp>
        <p:nvSpPr>
          <p:cNvPr id="7" name="textruta 6">
            <a:extLst>
              <a:ext uri="{FF2B5EF4-FFF2-40B4-BE49-F238E27FC236}">
                <a16:creationId xmlns:a16="http://schemas.microsoft.com/office/drawing/2014/main" id="{05ED1831-6D5E-4680-88C8-2631A669D072}"/>
              </a:ext>
            </a:extLst>
          </p:cNvPr>
          <p:cNvSpPr txBox="1"/>
          <p:nvPr/>
        </p:nvSpPr>
        <p:spPr>
          <a:xfrm>
            <a:off x="7933643" y="6581001"/>
            <a:ext cx="1972357"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pic>
        <p:nvPicPr>
          <p:cNvPr id="10" name="Bildobjekt 9" descr="En bild som visar karta&#10;&#10;Automatiskt genererad beskrivning">
            <a:extLst>
              <a:ext uri="{FF2B5EF4-FFF2-40B4-BE49-F238E27FC236}">
                <a16:creationId xmlns:a16="http://schemas.microsoft.com/office/drawing/2014/main" id="{FF4F89F0-F08C-4756-B1D2-31589FCB15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635" y="624146"/>
            <a:ext cx="3456389" cy="6123681"/>
          </a:xfrm>
          <a:prstGeom prst="rect">
            <a:avLst/>
          </a:prstGeom>
        </p:spPr>
      </p:pic>
      <p:pic>
        <p:nvPicPr>
          <p:cNvPr id="15" name="Bildobjekt 14" descr="En bild som visar natur, ravin&#10;&#10;Automatiskt genererad beskrivning">
            <a:extLst>
              <a:ext uri="{FF2B5EF4-FFF2-40B4-BE49-F238E27FC236}">
                <a16:creationId xmlns:a16="http://schemas.microsoft.com/office/drawing/2014/main" id="{486F534F-7C41-4075-B4C1-64BFAED9DB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6"/>
          <a:stretch/>
        </p:blipFill>
        <p:spPr>
          <a:xfrm>
            <a:off x="3838250" y="3250709"/>
            <a:ext cx="5991498" cy="3303592"/>
          </a:xfrm>
          <a:prstGeom prst="rect">
            <a:avLst/>
          </a:prstGeom>
        </p:spPr>
      </p:pic>
      <p:sp>
        <p:nvSpPr>
          <p:cNvPr id="2" name="textruta 1">
            <a:extLst>
              <a:ext uri="{FF2B5EF4-FFF2-40B4-BE49-F238E27FC236}">
                <a16:creationId xmlns:a16="http://schemas.microsoft.com/office/drawing/2014/main" id="{23B78F90-62F8-4EB0-8205-042AA010EAD8}"/>
              </a:ext>
            </a:extLst>
          </p:cNvPr>
          <p:cNvSpPr txBox="1"/>
          <p:nvPr/>
        </p:nvSpPr>
        <p:spPr>
          <a:xfrm>
            <a:off x="3686616" y="128467"/>
            <a:ext cx="6219384" cy="3108544"/>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Bra greenområde men första bunkern på vänster sida tas bort samt komplettering av kullar bakom green.</a:t>
            </a:r>
          </a:p>
          <a:p>
            <a:pPr marL="342900" indent="-342900">
              <a:buAutoNum type="arabicPeriod"/>
            </a:pPr>
            <a:r>
              <a:rPr lang="sv-SE" sz="1400" dirty="0"/>
              <a:t>Fairway före vägen definitionsmässigt tämligen intetsägande. Kan åtgärdas genom figurklippning (se allmänna synpunkter i slutdokument).  </a:t>
            </a:r>
          </a:p>
          <a:p>
            <a:pPr marL="342900" indent="-342900">
              <a:buAutoNum type="arabicPeriod"/>
            </a:pPr>
            <a:r>
              <a:rPr lang="sv-SE" sz="1400" dirty="0"/>
              <a:t>Utslagsplatserna jämnas till och möjligtvis att röd tee flyttas fram. Behöver mätas noggrant för att inte försämra säkerheten över vägen vid fairway/”</a:t>
            </a:r>
            <a:r>
              <a:rPr lang="sv-SE" sz="1400" dirty="0" err="1"/>
              <a:t>transport”slag</a:t>
            </a:r>
            <a:r>
              <a:rPr lang="sv-SE" sz="1400" dirty="0"/>
              <a:t>. </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i="1" dirty="0"/>
              <a:t>-2 </a:t>
            </a:r>
            <a:r>
              <a:rPr lang="sv-SE" sz="1400" i="1" dirty="0" err="1"/>
              <a:t>st</a:t>
            </a:r>
            <a:r>
              <a:rPr lang="sv-SE" sz="1400" i="1" dirty="0"/>
              <a:t> </a:t>
            </a:r>
            <a:r>
              <a:rPr lang="sv-SE" sz="1400" i="1" dirty="0" err="1"/>
              <a:t>fw</a:t>
            </a:r>
            <a:r>
              <a:rPr lang="sv-SE" sz="1400" i="1" dirty="0"/>
              <a:t> bunkrar innan vägen (höger &amp;vänster).</a:t>
            </a:r>
          </a:p>
          <a:p>
            <a:r>
              <a:rPr lang="sv-SE" sz="1400" i="1" dirty="0"/>
              <a:t>-högra greenbunkrar ersätts med en bunker.</a:t>
            </a:r>
          </a:p>
          <a:p>
            <a:r>
              <a:rPr lang="sv-SE" sz="1400" i="1" dirty="0"/>
              <a:t>-förbättring av vägen vid dammen.</a:t>
            </a:r>
          </a:p>
        </p:txBody>
      </p:sp>
      <p:sp>
        <p:nvSpPr>
          <p:cNvPr id="16" name="textruta 15">
            <a:extLst>
              <a:ext uri="{FF2B5EF4-FFF2-40B4-BE49-F238E27FC236}">
                <a16:creationId xmlns:a16="http://schemas.microsoft.com/office/drawing/2014/main" id="{749904C5-6D0B-4FD5-A6E4-1625C0A339C2}"/>
              </a:ext>
            </a:extLst>
          </p:cNvPr>
          <p:cNvSpPr txBox="1"/>
          <p:nvPr/>
        </p:nvSpPr>
        <p:spPr>
          <a:xfrm>
            <a:off x="4320978" y="3086873"/>
            <a:ext cx="463491" cy="523220"/>
          </a:xfrm>
          <a:prstGeom prst="rect">
            <a:avLst/>
          </a:prstGeom>
          <a:noFill/>
        </p:spPr>
        <p:txBody>
          <a:bodyPr wrap="square" rtlCol="0">
            <a:spAutoFit/>
          </a:bodyPr>
          <a:lstStyle/>
          <a:p>
            <a:r>
              <a:rPr lang="sv-SE" sz="2800" b="1" dirty="0">
                <a:solidFill>
                  <a:srgbClr val="FFC000"/>
                </a:solidFill>
              </a:rPr>
              <a:t>1</a:t>
            </a:r>
          </a:p>
        </p:txBody>
      </p:sp>
      <p:sp>
        <p:nvSpPr>
          <p:cNvPr id="17" name="textruta 16">
            <a:extLst>
              <a:ext uri="{FF2B5EF4-FFF2-40B4-BE49-F238E27FC236}">
                <a16:creationId xmlns:a16="http://schemas.microsoft.com/office/drawing/2014/main" id="{9F861622-1D02-405B-82CA-D0802BC7FFCB}"/>
              </a:ext>
            </a:extLst>
          </p:cNvPr>
          <p:cNvSpPr txBox="1"/>
          <p:nvPr/>
        </p:nvSpPr>
        <p:spPr>
          <a:xfrm>
            <a:off x="6363958" y="4729532"/>
            <a:ext cx="436228" cy="523220"/>
          </a:xfrm>
          <a:prstGeom prst="rect">
            <a:avLst/>
          </a:prstGeom>
          <a:noFill/>
        </p:spPr>
        <p:txBody>
          <a:bodyPr wrap="square" rtlCol="0">
            <a:spAutoFit/>
          </a:bodyPr>
          <a:lstStyle/>
          <a:p>
            <a:r>
              <a:rPr lang="sv-SE" sz="2800" b="1" dirty="0">
                <a:solidFill>
                  <a:srgbClr val="FFC000"/>
                </a:solidFill>
              </a:rPr>
              <a:t>2</a:t>
            </a:r>
          </a:p>
        </p:txBody>
      </p:sp>
      <p:sp>
        <p:nvSpPr>
          <p:cNvPr id="18" name="textruta 17">
            <a:extLst>
              <a:ext uri="{FF2B5EF4-FFF2-40B4-BE49-F238E27FC236}">
                <a16:creationId xmlns:a16="http://schemas.microsoft.com/office/drawing/2014/main" id="{533D07C0-7A62-45AF-A509-794637588C84}"/>
              </a:ext>
            </a:extLst>
          </p:cNvPr>
          <p:cNvSpPr txBox="1"/>
          <p:nvPr/>
        </p:nvSpPr>
        <p:spPr>
          <a:xfrm>
            <a:off x="9235756" y="5707357"/>
            <a:ext cx="231745" cy="523220"/>
          </a:xfrm>
          <a:prstGeom prst="rect">
            <a:avLst/>
          </a:prstGeom>
          <a:noFill/>
        </p:spPr>
        <p:txBody>
          <a:bodyPr wrap="square" rtlCol="0">
            <a:spAutoFit/>
          </a:bodyPr>
          <a:lstStyle/>
          <a:p>
            <a:r>
              <a:rPr lang="sv-SE" sz="2800" b="1" dirty="0">
                <a:solidFill>
                  <a:srgbClr val="FFC000"/>
                </a:solidFill>
              </a:rPr>
              <a:t>3</a:t>
            </a:r>
          </a:p>
        </p:txBody>
      </p:sp>
      <p:cxnSp>
        <p:nvCxnSpPr>
          <p:cNvPr id="22" name="Rak koppling 21">
            <a:extLst>
              <a:ext uri="{FF2B5EF4-FFF2-40B4-BE49-F238E27FC236}">
                <a16:creationId xmlns:a16="http://schemas.microsoft.com/office/drawing/2014/main" id="{04DD4A88-40EA-40F7-91A9-71C2364E6F53}"/>
              </a:ext>
            </a:extLst>
          </p:cNvPr>
          <p:cNvCxnSpPr/>
          <p:nvPr/>
        </p:nvCxnSpPr>
        <p:spPr>
          <a:xfrm>
            <a:off x="9180124" y="5771519"/>
            <a:ext cx="54529" cy="10916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Rak koppling 4">
            <a:extLst>
              <a:ext uri="{FF2B5EF4-FFF2-40B4-BE49-F238E27FC236}">
                <a16:creationId xmlns:a16="http://schemas.microsoft.com/office/drawing/2014/main" id="{5BC4CDF3-6E36-43B5-94D0-E5C471E41A59}"/>
              </a:ext>
            </a:extLst>
          </p:cNvPr>
          <p:cNvCxnSpPr/>
          <p:nvPr/>
        </p:nvCxnSpPr>
        <p:spPr>
          <a:xfrm flipH="1">
            <a:off x="1393232" y="1719743"/>
            <a:ext cx="88609" cy="1174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Ellips 2">
            <a:extLst>
              <a:ext uri="{FF2B5EF4-FFF2-40B4-BE49-F238E27FC236}">
                <a16:creationId xmlns:a16="http://schemas.microsoft.com/office/drawing/2014/main" id="{833A92E6-A610-4610-A388-B89BDDA52734}"/>
              </a:ext>
            </a:extLst>
          </p:cNvPr>
          <p:cNvSpPr/>
          <p:nvPr/>
        </p:nvSpPr>
        <p:spPr>
          <a:xfrm>
            <a:off x="1015141" y="1149293"/>
            <a:ext cx="1015593" cy="88084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836D87BC-7D1B-4D64-8628-D10681A9066C}"/>
              </a:ext>
            </a:extLst>
          </p:cNvPr>
          <p:cNvSpPr/>
          <p:nvPr/>
        </p:nvSpPr>
        <p:spPr>
          <a:xfrm>
            <a:off x="1443932" y="3497257"/>
            <a:ext cx="1015593" cy="70133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5025D8F4-0BB4-4A95-83B0-B9C492311AA2}"/>
              </a:ext>
            </a:extLst>
          </p:cNvPr>
          <p:cNvSpPr/>
          <p:nvPr/>
        </p:nvSpPr>
        <p:spPr>
          <a:xfrm>
            <a:off x="1015141" y="5268287"/>
            <a:ext cx="1015593" cy="105281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BABE6FB6-EB19-4FFE-8660-0FA8827ACC53}"/>
              </a:ext>
            </a:extLst>
          </p:cNvPr>
          <p:cNvSpPr txBox="1"/>
          <p:nvPr/>
        </p:nvSpPr>
        <p:spPr>
          <a:xfrm>
            <a:off x="1437536" y="1255246"/>
            <a:ext cx="339099" cy="523220"/>
          </a:xfrm>
          <a:prstGeom prst="rect">
            <a:avLst/>
          </a:prstGeom>
          <a:noFill/>
        </p:spPr>
        <p:txBody>
          <a:bodyPr wrap="square">
            <a:spAutoFit/>
          </a:bodyPr>
          <a:lstStyle/>
          <a:p>
            <a:r>
              <a:rPr lang="sv-SE" sz="2800" b="1" dirty="0"/>
              <a:t>1</a:t>
            </a:r>
          </a:p>
        </p:txBody>
      </p:sp>
      <p:sp>
        <p:nvSpPr>
          <p:cNvPr id="26" name="textruta 25">
            <a:extLst>
              <a:ext uri="{FF2B5EF4-FFF2-40B4-BE49-F238E27FC236}">
                <a16:creationId xmlns:a16="http://schemas.microsoft.com/office/drawing/2014/main" id="{C0FB6FEA-85FC-45CD-8D47-D1FA4B3205BC}"/>
              </a:ext>
            </a:extLst>
          </p:cNvPr>
          <p:cNvSpPr txBox="1"/>
          <p:nvPr/>
        </p:nvSpPr>
        <p:spPr>
          <a:xfrm>
            <a:off x="1857996" y="3605268"/>
            <a:ext cx="339099" cy="523220"/>
          </a:xfrm>
          <a:prstGeom prst="rect">
            <a:avLst/>
          </a:prstGeom>
          <a:noFill/>
        </p:spPr>
        <p:txBody>
          <a:bodyPr wrap="square">
            <a:spAutoFit/>
          </a:bodyPr>
          <a:lstStyle/>
          <a:p>
            <a:r>
              <a:rPr lang="sv-SE" sz="2800" b="1" dirty="0"/>
              <a:t>2</a:t>
            </a:r>
          </a:p>
        </p:txBody>
      </p:sp>
      <p:sp>
        <p:nvSpPr>
          <p:cNvPr id="27" name="textruta 26">
            <a:extLst>
              <a:ext uri="{FF2B5EF4-FFF2-40B4-BE49-F238E27FC236}">
                <a16:creationId xmlns:a16="http://schemas.microsoft.com/office/drawing/2014/main" id="{A0384EE6-5C7F-4665-AEB3-C161A4C7D469}"/>
              </a:ext>
            </a:extLst>
          </p:cNvPr>
          <p:cNvSpPr txBox="1"/>
          <p:nvPr/>
        </p:nvSpPr>
        <p:spPr>
          <a:xfrm>
            <a:off x="1267986" y="5341144"/>
            <a:ext cx="339099" cy="523220"/>
          </a:xfrm>
          <a:prstGeom prst="rect">
            <a:avLst/>
          </a:prstGeom>
          <a:noFill/>
        </p:spPr>
        <p:txBody>
          <a:bodyPr wrap="square">
            <a:spAutoFit/>
          </a:bodyPr>
          <a:lstStyle/>
          <a:p>
            <a:r>
              <a:rPr lang="sv-SE" sz="2800" b="1" dirty="0">
                <a:solidFill>
                  <a:srgbClr val="FFFF00"/>
                </a:solidFill>
              </a:rPr>
              <a:t>3</a:t>
            </a:r>
          </a:p>
        </p:txBody>
      </p:sp>
    </p:spTree>
    <p:extLst>
      <p:ext uri="{BB962C8B-B14F-4D97-AF65-F5344CB8AC3E}">
        <p14:creationId xmlns:p14="http://schemas.microsoft.com/office/powerpoint/2010/main" val="296846282"/>
      </p:ext>
    </p:extLst>
  </p:cSld>
  <p:clrMapOvr>
    <a:masterClrMapping/>
  </p:clrMapOvr>
  <p:transition spd="slow" advClick="0" advTm="1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ruta 40">
            <a:extLst>
              <a:ext uri="{FF2B5EF4-FFF2-40B4-BE49-F238E27FC236}">
                <a16:creationId xmlns:a16="http://schemas.microsoft.com/office/drawing/2014/main" id="{D6D27BCB-0BA6-4FD5-98C9-D1FF8D9DA7AE}"/>
              </a:ext>
            </a:extLst>
          </p:cNvPr>
          <p:cNvSpPr txBox="1"/>
          <p:nvPr/>
        </p:nvSpPr>
        <p:spPr>
          <a:xfrm>
            <a:off x="367567" y="222135"/>
            <a:ext cx="1831134" cy="369332"/>
          </a:xfrm>
          <a:prstGeom prst="rect">
            <a:avLst/>
          </a:prstGeom>
          <a:noFill/>
        </p:spPr>
        <p:txBody>
          <a:bodyPr wrap="square">
            <a:spAutoFit/>
          </a:bodyPr>
          <a:lstStyle/>
          <a:p>
            <a:r>
              <a:rPr lang="sv-SE" b="1" u="sng" dirty="0"/>
              <a:t>RÖD</a:t>
            </a:r>
            <a:r>
              <a:rPr lang="sv-SE" sz="1800" b="1" u="sng" dirty="0"/>
              <a:t> – HÅL 8</a:t>
            </a:r>
          </a:p>
        </p:txBody>
      </p:sp>
      <p:pic>
        <p:nvPicPr>
          <p:cNvPr id="4" name="Bildobjekt 3" descr="En bild som visar text&#10;&#10;Automatiskt genererad beskrivning">
            <a:extLst>
              <a:ext uri="{FF2B5EF4-FFF2-40B4-BE49-F238E27FC236}">
                <a16:creationId xmlns:a16="http://schemas.microsoft.com/office/drawing/2014/main" id="{D60CA276-8A5A-4133-818F-D2614C4860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020" y="578114"/>
            <a:ext cx="2978940" cy="6027554"/>
          </a:xfrm>
          <a:prstGeom prst="rect">
            <a:avLst/>
          </a:prstGeom>
        </p:spPr>
      </p:pic>
      <p:pic>
        <p:nvPicPr>
          <p:cNvPr id="9" name="Bildobjekt 8" descr="En bild som visar text, natur&#10;&#10;Automatiskt genererad beskrivning">
            <a:extLst>
              <a:ext uri="{FF2B5EF4-FFF2-40B4-BE49-F238E27FC236}">
                <a16:creationId xmlns:a16="http://schemas.microsoft.com/office/drawing/2014/main" id="{BA443772-0E7C-4CBD-AC03-1030304A17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5307209" y="0"/>
            <a:ext cx="4482696" cy="3317048"/>
          </a:xfrm>
          <a:prstGeom prst="rect">
            <a:avLst/>
          </a:prstGeom>
        </p:spPr>
      </p:pic>
      <p:pic>
        <p:nvPicPr>
          <p:cNvPr id="3" name="Bildobjekt 2" descr="En bild som visar gräs, utomhus, natur, grön&#10;&#10;Automatiskt genererad beskrivning">
            <a:extLst>
              <a:ext uri="{FF2B5EF4-FFF2-40B4-BE49-F238E27FC236}">
                <a16:creationId xmlns:a16="http://schemas.microsoft.com/office/drawing/2014/main" id="{207340BE-4C91-460C-806C-A6C5F1A482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9823" y="3391270"/>
            <a:ext cx="4494542" cy="3182352"/>
          </a:xfrm>
          <a:prstGeom prst="rect">
            <a:avLst/>
          </a:prstGeom>
        </p:spPr>
      </p:pic>
      <p:sp>
        <p:nvSpPr>
          <p:cNvPr id="10" name="textruta 9">
            <a:extLst>
              <a:ext uri="{FF2B5EF4-FFF2-40B4-BE49-F238E27FC236}">
                <a16:creationId xmlns:a16="http://schemas.microsoft.com/office/drawing/2014/main" id="{1FD879EB-2891-4744-B7F9-78540981B962}"/>
              </a:ext>
            </a:extLst>
          </p:cNvPr>
          <p:cNvSpPr txBox="1"/>
          <p:nvPr/>
        </p:nvSpPr>
        <p:spPr>
          <a:xfrm>
            <a:off x="7989245" y="6577856"/>
            <a:ext cx="2080939" cy="276999"/>
          </a:xfrm>
          <a:prstGeom prst="rect">
            <a:avLst/>
          </a:prstGeom>
          <a:noFill/>
        </p:spPr>
        <p:txBody>
          <a:bodyPr wrap="square">
            <a:spAutoFit/>
          </a:bodyPr>
          <a:lstStyle/>
          <a:p>
            <a:r>
              <a:rPr lang="sv-SE" sz="1200" dirty="0">
                <a:latin typeface="Mistral" panose="03090702030407020403" pitchFamily="66" charset="0"/>
              </a:rPr>
              <a:t>Fjällman Golf Design mars 2022</a:t>
            </a:r>
          </a:p>
        </p:txBody>
      </p:sp>
      <p:sp>
        <p:nvSpPr>
          <p:cNvPr id="7" name="textruta 6">
            <a:extLst>
              <a:ext uri="{FF2B5EF4-FFF2-40B4-BE49-F238E27FC236}">
                <a16:creationId xmlns:a16="http://schemas.microsoft.com/office/drawing/2014/main" id="{0C1AABB9-AC84-41D4-8285-968651A2D530}"/>
              </a:ext>
            </a:extLst>
          </p:cNvPr>
          <p:cNvSpPr txBox="1"/>
          <p:nvPr/>
        </p:nvSpPr>
        <p:spPr>
          <a:xfrm>
            <a:off x="2900011" y="890865"/>
            <a:ext cx="2388243" cy="4616648"/>
          </a:xfrm>
          <a:prstGeom prst="rect">
            <a:avLst/>
          </a:prstGeom>
          <a:solidFill>
            <a:srgbClr val="FFFFFF"/>
          </a:solid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Enligt uppgift en av de ursprungliga jordgreenerna vilket innebär behov av ombyggnation inom kort (referens modell för ombyggnation Blå 1-6).</a:t>
            </a:r>
          </a:p>
          <a:p>
            <a:pPr marL="342900" indent="-342900">
              <a:buAutoNum type="arabicPeriod"/>
            </a:pPr>
            <a:r>
              <a:rPr lang="sv-SE" sz="1400" dirty="0"/>
              <a:t>Total ombyggnation av utslagsplatserna till en enda stor tee. Tallar tas bort och trappor upp till tee görs om.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 översyn av bron exempelvis målning.</a:t>
            </a:r>
          </a:p>
        </p:txBody>
      </p:sp>
      <p:sp>
        <p:nvSpPr>
          <p:cNvPr id="13" name="textruta 12">
            <a:extLst>
              <a:ext uri="{FF2B5EF4-FFF2-40B4-BE49-F238E27FC236}">
                <a16:creationId xmlns:a16="http://schemas.microsoft.com/office/drawing/2014/main" id="{5A8EF0FE-4484-4225-ADD3-ABC0C5E99787}"/>
              </a:ext>
            </a:extLst>
          </p:cNvPr>
          <p:cNvSpPr txBox="1"/>
          <p:nvPr/>
        </p:nvSpPr>
        <p:spPr>
          <a:xfrm>
            <a:off x="5417485" y="581990"/>
            <a:ext cx="402147" cy="523220"/>
          </a:xfrm>
          <a:prstGeom prst="rect">
            <a:avLst/>
          </a:prstGeom>
          <a:noFill/>
        </p:spPr>
        <p:txBody>
          <a:bodyPr wrap="square" rtlCol="0">
            <a:spAutoFit/>
          </a:bodyPr>
          <a:lstStyle/>
          <a:p>
            <a:r>
              <a:rPr lang="sv-SE" sz="2800" b="1" dirty="0">
                <a:solidFill>
                  <a:srgbClr val="FFC000"/>
                </a:solidFill>
              </a:rPr>
              <a:t>1</a:t>
            </a:r>
          </a:p>
        </p:txBody>
      </p:sp>
      <p:sp>
        <p:nvSpPr>
          <p:cNvPr id="15" name="textruta 14">
            <a:extLst>
              <a:ext uri="{FF2B5EF4-FFF2-40B4-BE49-F238E27FC236}">
                <a16:creationId xmlns:a16="http://schemas.microsoft.com/office/drawing/2014/main" id="{A01D7403-4188-4651-A0A3-99B3DF6C3FA3}"/>
              </a:ext>
            </a:extLst>
          </p:cNvPr>
          <p:cNvSpPr txBox="1"/>
          <p:nvPr/>
        </p:nvSpPr>
        <p:spPr>
          <a:xfrm>
            <a:off x="8629127" y="2474752"/>
            <a:ext cx="518020" cy="523220"/>
          </a:xfrm>
          <a:prstGeom prst="rect">
            <a:avLst/>
          </a:prstGeom>
          <a:noFill/>
        </p:spPr>
        <p:txBody>
          <a:bodyPr wrap="square" rtlCol="0">
            <a:spAutoFit/>
          </a:bodyPr>
          <a:lstStyle/>
          <a:p>
            <a:r>
              <a:rPr lang="sv-SE" sz="2800" b="1" dirty="0">
                <a:solidFill>
                  <a:srgbClr val="FFC000"/>
                </a:solidFill>
              </a:rPr>
              <a:t>2</a:t>
            </a:r>
          </a:p>
        </p:txBody>
      </p:sp>
      <p:cxnSp>
        <p:nvCxnSpPr>
          <p:cNvPr id="17" name="Rak koppling 16">
            <a:extLst>
              <a:ext uri="{FF2B5EF4-FFF2-40B4-BE49-F238E27FC236}">
                <a16:creationId xmlns:a16="http://schemas.microsoft.com/office/drawing/2014/main" id="{A60B1087-366A-4A29-987E-9D396BD8204C}"/>
              </a:ext>
            </a:extLst>
          </p:cNvPr>
          <p:cNvCxnSpPr>
            <a:cxnSpLocks/>
          </p:cNvCxnSpPr>
          <p:nvPr/>
        </p:nvCxnSpPr>
        <p:spPr>
          <a:xfrm flipV="1">
            <a:off x="5026008" y="4311941"/>
            <a:ext cx="1837760" cy="1171250"/>
          </a:xfrm>
          <a:prstGeom prst="line">
            <a:avLst/>
          </a:pr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737B3D39-A809-41F3-8634-C02A2CF74C33}"/>
              </a:ext>
            </a:extLst>
          </p:cNvPr>
          <p:cNvCxnSpPr>
            <a:cxnSpLocks/>
          </p:cNvCxnSpPr>
          <p:nvPr/>
        </p:nvCxnSpPr>
        <p:spPr>
          <a:xfrm flipH="1" flipV="1">
            <a:off x="8162944" y="4335409"/>
            <a:ext cx="1222764" cy="2295564"/>
          </a:xfrm>
          <a:prstGeom prst="line">
            <a:avLst/>
          </a:pr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45C0AAE3-F362-4762-9115-459C7B46CFDB}"/>
              </a:ext>
            </a:extLst>
          </p:cNvPr>
          <p:cNvCxnSpPr>
            <a:cxnSpLocks/>
          </p:cNvCxnSpPr>
          <p:nvPr/>
        </p:nvCxnSpPr>
        <p:spPr>
          <a:xfrm flipH="1" flipV="1">
            <a:off x="8162943" y="3634702"/>
            <a:ext cx="1071489" cy="11080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4C194D10-5B67-4B8E-8907-4595736CD37C}"/>
              </a:ext>
            </a:extLst>
          </p:cNvPr>
          <p:cNvCxnSpPr>
            <a:cxnSpLocks/>
          </p:cNvCxnSpPr>
          <p:nvPr/>
        </p:nvCxnSpPr>
        <p:spPr>
          <a:xfrm flipH="1">
            <a:off x="8162943" y="3564978"/>
            <a:ext cx="725193" cy="873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ruta 26">
            <a:extLst>
              <a:ext uri="{FF2B5EF4-FFF2-40B4-BE49-F238E27FC236}">
                <a16:creationId xmlns:a16="http://schemas.microsoft.com/office/drawing/2014/main" id="{24B475DC-BE7D-4C7B-B54A-291092448D2F}"/>
              </a:ext>
            </a:extLst>
          </p:cNvPr>
          <p:cNvSpPr txBox="1"/>
          <p:nvPr/>
        </p:nvSpPr>
        <p:spPr>
          <a:xfrm>
            <a:off x="5986115" y="4938889"/>
            <a:ext cx="1919489" cy="646331"/>
          </a:xfrm>
          <a:prstGeom prst="rect">
            <a:avLst/>
          </a:prstGeom>
          <a:noFill/>
        </p:spPr>
        <p:txBody>
          <a:bodyPr wrap="square" rtlCol="0">
            <a:spAutoFit/>
          </a:bodyPr>
          <a:lstStyle/>
          <a:p>
            <a:r>
              <a:rPr lang="sv-SE" b="1" dirty="0">
                <a:solidFill>
                  <a:srgbClr val="FFFF00"/>
                </a:solidFill>
              </a:rPr>
              <a:t>NY TEE / GUL&amp;RÖD</a:t>
            </a:r>
          </a:p>
        </p:txBody>
      </p:sp>
      <p:sp>
        <p:nvSpPr>
          <p:cNvPr id="2" name="Ellips 1">
            <a:extLst>
              <a:ext uri="{FF2B5EF4-FFF2-40B4-BE49-F238E27FC236}">
                <a16:creationId xmlns:a16="http://schemas.microsoft.com/office/drawing/2014/main" id="{F5FA9148-8655-40AE-A6D6-9A091949CB5E}"/>
              </a:ext>
            </a:extLst>
          </p:cNvPr>
          <p:cNvSpPr/>
          <p:nvPr/>
        </p:nvSpPr>
        <p:spPr>
          <a:xfrm>
            <a:off x="1370027" y="1870745"/>
            <a:ext cx="1042857" cy="103184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AE546A6-8C46-4CEA-B605-C469C5B9C7F4}"/>
              </a:ext>
            </a:extLst>
          </p:cNvPr>
          <p:cNvSpPr/>
          <p:nvPr/>
        </p:nvSpPr>
        <p:spPr>
          <a:xfrm rot="1943509">
            <a:off x="889507" y="3900062"/>
            <a:ext cx="1573873" cy="61428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A9981CEF-AA21-45BD-9893-22621014FD45}"/>
              </a:ext>
            </a:extLst>
          </p:cNvPr>
          <p:cNvSpPr txBox="1"/>
          <p:nvPr/>
        </p:nvSpPr>
        <p:spPr>
          <a:xfrm>
            <a:off x="1755986" y="2125058"/>
            <a:ext cx="270938" cy="523220"/>
          </a:xfrm>
          <a:prstGeom prst="rect">
            <a:avLst/>
          </a:prstGeom>
          <a:noFill/>
        </p:spPr>
        <p:txBody>
          <a:bodyPr wrap="square">
            <a:spAutoFit/>
          </a:bodyPr>
          <a:lstStyle/>
          <a:p>
            <a:r>
              <a:rPr lang="sv-SE" sz="2800" b="1" dirty="0"/>
              <a:t>1</a:t>
            </a:r>
          </a:p>
        </p:txBody>
      </p:sp>
      <p:sp>
        <p:nvSpPr>
          <p:cNvPr id="23" name="textruta 22">
            <a:extLst>
              <a:ext uri="{FF2B5EF4-FFF2-40B4-BE49-F238E27FC236}">
                <a16:creationId xmlns:a16="http://schemas.microsoft.com/office/drawing/2014/main" id="{7A5CC868-7B53-411D-86A1-48B24B070D82}"/>
              </a:ext>
            </a:extLst>
          </p:cNvPr>
          <p:cNvSpPr txBox="1"/>
          <p:nvPr/>
        </p:nvSpPr>
        <p:spPr>
          <a:xfrm>
            <a:off x="1563949" y="3915584"/>
            <a:ext cx="360858"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2896752724"/>
      </p:ext>
    </p:extLst>
  </p:cSld>
  <p:clrMapOvr>
    <a:masterClrMapping/>
  </p:clrMapOvr>
  <p:transition spd="slow" advClick="0" advTm="1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E26290A-550E-4A98-9A8B-621374A29E63}"/>
              </a:ext>
            </a:extLst>
          </p:cNvPr>
          <p:cNvSpPr txBox="1"/>
          <p:nvPr/>
        </p:nvSpPr>
        <p:spPr>
          <a:xfrm>
            <a:off x="231746" y="167781"/>
            <a:ext cx="1767934" cy="369332"/>
          </a:xfrm>
          <a:prstGeom prst="rect">
            <a:avLst/>
          </a:prstGeom>
          <a:noFill/>
        </p:spPr>
        <p:txBody>
          <a:bodyPr wrap="square" rtlCol="0">
            <a:spAutoFit/>
          </a:bodyPr>
          <a:lstStyle/>
          <a:p>
            <a:r>
              <a:rPr lang="sv-SE" dirty="0"/>
              <a:t>RÖD- HÅL 9</a:t>
            </a:r>
          </a:p>
        </p:txBody>
      </p:sp>
      <p:sp>
        <p:nvSpPr>
          <p:cNvPr id="28" name="textruta 27">
            <a:extLst>
              <a:ext uri="{FF2B5EF4-FFF2-40B4-BE49-F238E27FC236}">
                <a16:creationId xmlns:a16="http://schemas.microsoft.com/office/drawing/2014/main" id="{276A06E6-B909-4E6E-A5A0-DFCEEE81A978}"/>
              </a:ext>
            </a:extLst>
          </p:cNvPr>
          <p:cNvSpPr txBox="1"/>
          <p:nvPr/>
        </p:nvSpPr>
        <p:spPr>
          <a:xfrm>
            <a:off x="7799703" y="6577912"/>
            <a:ext cx="2018348"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pic>
        <p:nvPicPr>
          <p:cNvPr id="6" name="Bildobjekt 5" descr="En bild som visar karta&#10;&#10;Automatiskt genererad beskrivning">
            <a:extLst>
              <a:ext uri="{FF2B5EF4-FFF2-40B4-BE49-F238E27FC236}">
                <a16:creationId xmlns:a16="http://schemas.microsoft.com/office/drawing/2014/main" id="{6A5AFDFF-B0AF-4D2B-BE4B-60C2D3022E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a:off x="111228" y="536896"/>
            <a:ext cx="3395321" cy="6078249"/>
          </a:xfrm>
          <a:prstGeom prst="rect">
            <a:avLst/>
          </a:prstGeom>
        </p:spPr>
      </p:pic>
      <p:pic>
        <p:nvPicPr>
          <p:cNvPr id="9" name="Bildobjekt 8" descr="En bild som visar träd, natur, dal, ravin&#10;&#10;Automatiskt genererad beskrivning">
            <a:extLst>
              <a:ext uri="{FF2B5EF4-FFF2-40B4-BE49-F238E27FC236}">
                <a16:creationId xmlns:a16="http://schemas.microsoft.com/office/drawing/2014/main" id="{38C6A35F-66BC-4FAF-8184-2CA98E3E94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1282" y="97531"/>
            <a:ext cx="3971158" cy="6480380"/>
          </a:xfrm>
          <a:prstGeom prst="rect">
            <a:avLst/>
          </a:prstGeom>
        </p:spPr>
      </p:pic>
      <p:sp>
        <p:nvSpPr>
          <p:cNvPr id="3" name="textruta 2">
            <a:extLst>
              <a:ext uri="{FF2B5EF4-FFF2-40B4-BE49-F238E27FC236}">
                <a16:creationId xmlns:a16="http://schemas.microsoft.com/office/drawing/2014/main" id="{92E70047-3231-40E0-BA74-601C5B9F61F3}"/>
              </a:ext>
            </a:extLst>
          </p:cNvPr>
          <p:cNvSpPr txBox="1"/>
          <p:nvPr/>
        </p:nvSpPr>
        <p:spPr>
          <a:xfrm>
            <a:off x="3525260" y="629174"/>
            <a:ext cx="2255807" cy="5478422"/>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Enligt uppgift en av de ursprungliga jordgreenerna vilket innebär ombyggnation inom kort (referens modell för ombyggnation Blå 1-6).</a:t>
            </a:r>
          </a:p>
          <a:p>
            <a:pPr marL="342900" indent="-342900">
              <a:buAutoNum type="arabicPeriod"/>
            </a:pPr>
            <a:r>
              <a:rPr lang="sv-SE" sz="1400" dirty="0"/>
              <a:t>Diket till höger i spellinjen </a:t>
            </a:r>
            <a:r>
              <a:rPr lang="sv-SE" sz="1400" dirty="0" err="1"/>
              <a:t>kulverteras</a:t>
            </a:r>
            <a:r>
              <a:rPr lang="sv-SE" sz="1400" dirty="0"/>
              <a:t>.</a:t>
            </a:r>
          </a:p>
          <a:p>
            <a:pPr marL="342900" indent="-342900">
              <a:buAutoNum type="arabicPeriod"/>
            </a:pPr>
            <a:r>
              <a:rPr lang="sv-SE" sz="1400" dirty="0"/>
              <a:t>Ny fairwaybunker till vänster i spellinjen.</a:t>
            </a:r>
          </a:p>
          <a:p>
            <a:pPr marL="342900" indent="-342900">
              <a:buAutoNum type="arabicPeriod"/>
            </a:pPr>
            <a:r>
              <a:rPr lang="sv-SE" sz="1400" dirty="0"/>
              <a:t>Väl tilltagen tee men önskvärt med röd tee längre fram.</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i="1" dirty="0"/>
              <a:t>-viktigt att ny fairway bunker blir synlig från tee.</a:t>
            </a:r>
          </a:p>
        </p:txBody>
      </p:sp>
      <p:sp>
        <p:nvSpPr>
          <p:cNvPr id="17" name="Ellips 16">
            <a:extLst>
              <a:ext uri="{FF2B5EF4-FFF2-40B4-BE49-F238E27FC236}">
                <a16:creationId xmlns:a16="http://schemas.microsoft.com/office/drawing/2014/main" id="{70E2493A-C2D1-48D6-BAF9-FAE3FFF7E517}"/>
              </a:ext>
            </a:extLst>
          </p:cNvPr>
          <p:cNvSpPr/>
          <p:nvPr/>
        </p:nvSpPr>
        <p:spPr>
          <a:xfrm rot="18790143">
            <a:off x="1019759" y="2851467"/>
            <a:ext cx="211484" cy="1347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925F87CB-E61E-45C4-8EE2-D7D314AACE63}"/>
              </a:ext>
            </a:extLst>
          </p:cNvPr>
          <p:cNvSpPr txBox="1"/>
          <p:nvPr/>
        </p:nvSpPr>
        <p:spPr>
          <a:xfrm>
            <a:off x="6530804" y="5578680"/>
            <a:ext cx="327171" cy="523220"/>
          </a:xfrm>
          <a:prstGeom prst="rect">
            <a:avLst/>
          </a:prstGeom>
          <a:noFill/>
        </p:spPr>
        <p:txBody>
          <a:bodyPr wrap="square" rtlCol="0">
            <a:spAutoFit/>
          </a:bodyPr>
          <a:lstStyle/>
          <a:p>
            <a:r>
              <a:rPr lang="sv-SE" sz="2800" b="1" dirty="0">
                <a:solidFill>
                  <a:srgbClr val="FFC000"/>
                </a:solidFill>
              </a:rPr>
              <a:t>1</a:t>
            </a:r>
          </a:p>
        </p:txBody>
      </p:sp>
      <p:sp>
        <p:nvSpPr>
          <p:cNvPr id="21" name="textruta 20">
            <a:extLst>
              <a:ext uri="{FF2B5EF4-FFF2-40B4-BE49-F238E27FC236}">
                <a16:creationId xmlns:a16="http://schemas.microsoft.com/office/drawing/2014/main" id="{56E26B83-D370-41F4-8F19-99A22F57FEB4}"/>
              </a:ext>
            </a:extLst>
          </p:cNvPr>
          <p:cNvSpPr txBox="1"/>
          <p:nvPr/>
        </p:nvSpPr>
        <p:spPr>
          <a:xfrm>
            <a:off x="7623275" y="4074845"/>
            <a:ext cx="327171" cy="523220"/>
          </a:xfrm>
          <a:prstGeom prst="rect">
            <a:avLst/>
          </a:prstGeom>
          <a:noFill/>
        </p:spPr>
        <p:txBody>
          <a:bodyPr wrap="square" rtlCol="0">
            <a:spAutoFit/>
          </a:bodyPr>
          <a:lstStyle/>
          <a:p>
            <a:r>
              <a:rPr lang="sv-SE" sz="2800" b="1" dirty="0">
                <a:solidFill>
                  <a:srgbClr val="FFC000"/>
                </a:solidFill>
              </a:rPr>
              <a:t>2</a:t>
            </a:r>
          </a:p>
        </p:txBody>
      </p:sp>
      <p:sp>
        <p:nvSpPr>
          <p:cNvPr id="22" name="textruta 21">
            <a:extLst>
              <a:ext uri="{FF2B5EF4-FFF2-40B4-BE49-F238E27FC236}">
                <a16:creationId xmlns:a16="http://schemas.microsoft.com/office/drawing/2014/main" id="{91DE8572-E72D-429F-9BE1-29F44F0BA32B}"/>
              </a:ext>
            </a:extLst>
          </p:cNvPr>
          <p:cNvSpPr txBox="1"/>
          <p:nvPr/>
        </p:nvSpPr>
        <p:spPr>
          <a:xfrm>
            <a:off x="8483152" y="4465159"/>
            <a:ext cx="252194" cy="523220"/>
          </a:xfrm>
          <a:prstGeom prst="rect">
            <a:avLst/>
          </a:prstGeom>
          <a:noFill/>
        </p:spPr>
        <p:txBody>
          <a:bodyPr wrap="square" rtlCol="0">
            <a:spAutoFit/>
          </a:bodyPr>
          <a:lstStyle/>
          <a:p>
            <a:r>
              <a:rPr lang="sv-SE" sz="2800" b="1" dirty="0">
                <a:solidFill>
                  <a:srgbClr val="FFC000"/>
                </a:solidFill>
              </a:rPr>
              <a:t>3</a:t>
            </a:r>
          </a:p>
        </p:txBody>
      </p:sp>
      <p:sp>
        <p:nvSpPr>
          <p:cNvPr id="23" name="textruta 22">
            <a:extLst>
              <a:ext uri="{FF2B5EF4-FFF2-40B4-BE49-F238E27FC236}">
                <a16:creationId xmlns:a16="http://schemas.microsoft.com/office/drawing/2014/main" id="{AF97E12A-42A2-4608-8F8B-556D39930753}"/>
              </a:ext>
            </a:extLst>
          </p:cNvPr>
          <p:cNvSpPr txBox="1"/>
          <p:nvPr/>
        </p:nvSpPr>
        <p:spPr>
          <a:xfrm>
            <a:off x="9048376" y="838899"/>
            <a:ext cx="252194" cy="523220"/>
          </a:xfrm>
          <a:prstGeom prst="rect">
            <a:avLst/>
          </a:prstGeom>
          <a:noFill/>
        </p:spPr>
        <p:txBody>
          <a:bodyPr wrap="square" rtlCol="0">
            <a:spAutoFit/>
          </a:bodyPr>
          <a:lstStyle/>
          <a:p>
            <a:r>
              <a:rPr lang="sv-SE" sz="2800" b="1" dirty="0">
                <a:solidFill>
                  <a:srgbClr val="FFC000"/>
                </a:solidFill>
              </a:rPr>
              <a:t>4</a:t>
            </a:r>
          </a:p>
        </p:txBody>
      </p:sp>
      <p:sp>
        <p:nvSpPr>
          <p:cNvPr id="4" name="Ellips 3">
            <a:extLst>
              <a:ext uri="{FF2B5EF4-FFF2-40B4-BE49-F238E27FC236}">
                <a16:creationId xmlns:a16="http://schemas.microsoft.com/office/drawing/2014/main" id="{442D55C7-8132-49F3-936B-1A111DA2E6BA}"/>
              </a:ext>
            </a:extLst>
          </p:cNvPr>
          <p:cNvSpPr/>
          <p:nvPr/>
        </p:nvSpPr>
        <p:spPr>
          <a:xfrm>
            <a:off x="1894863" y="1062962"/>
            <a:ext cx="847463" cy="90504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D31D37F-87DE-415E-9636-A69E5EECA33B}"/>
              </a:ext>
            </a:extLst>
          </p:cNvPr>
          <p:cNvSpPr/>
          <p:nvPr/>
        </p:nvSpPr>
        <p:spPr>
          <a:xfrm rot="392778">
            <a:off x="1859362" y="2462015"/>
            <a:ext cx="353075" cy="64595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EB7B837-F6BD-42DF-86A6-C4391458801F}"/>
              </a:ext>
            </a:extLst>
          </p:cNvPr>
          <p:cNvSpPr/>
          <p:nvPr/>
        </p:nvSpPr>
        <p:spPr>
          <a:xfrm>
            <a:off x="899720" y="2583809"/>
            <a:ext cx="558916" cy="64595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10938E5B-103C-437F-911C-257177D04A91}"/>
              </a:ext>
            </a:extLst>
          </p:cNvPr>
          <p:cNvSpPr/>
          <p:nvPr/>
        </p:nvSpPr>
        <p:spPr>
          <a:xfrm>
            <a:off x="2047088" y="4988380"/>
            <a:ext cx="695238" cy="90504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24F455A6-B746-42A3-90EE-921370CCBF64}"/>
              </a:ext>
            </a:extLst>
          </p:cNvPr>
          <p:cNvSpPr txBox="1"/>
          <p:nvPr/>
        </p:nvSpPr>
        <p:spPr>
          <a:xfrm>
            <a:off x="2113346" y="1248865"/>
            <a:ext cx="434523" cy="523220"/>
          </a:xfrm>
          <a:prstGeom prst="rect">
            <a:avLst/>
          </a:prstGeom>
          <a:noFill/>
        </p:spPr>
        <p:txBody>
          <a:bodyPr wrap="square">
            <a:spAutoFit/>
          </a:bodyPr>
          <a:lstStyle/>
          <a:p>
            <a:r>
              <a:rPr lang="sv-SE" sz="2800" b="1" dirty="0"/>
              <a:t>1</a:t>
            </a:r>
          </a:p>
        </p:txBody>
      </p:sp>
      <p:sp>
        <p:nvSpPr>
          <p:cNvPr id="26" name="textruta 25">
            <a:extLst>
              <a:ext uri="{FF2B5EF4-FFF2-40B4-BE49-F238E27FC236}">
                <a16:creationId xmlns:a16="http://schemas.microsoft.com/office/drawing/2014/main" id="{7C798D3E-8B63-4E3D-82FC-3B0116117671}"/>
              </a:ext>
            </a:extLst>
          </p:cNvPr>
          <p:cNvSpPr txBox="1"/>
          <p:nvPr/>
        </p:nvSpPr>
        <p:spPr>
          <a:xfrm>
            <a:off x="1924004" y="2584931"/>
            <a:ext cx="366363" cy="523220"/>
          </a:xfrm>
          <a:prstGeom prst="rect">
            <a:avLst/>
          </a:prstGeom>
          <a:noFill/>
        </p:spPr>
        <p:txBody>
          <a:bodyPr wrap="square">
            <a:spAutoFit/>
          </a:bodyPr>
          <a:lstStyle/>
          <a:p>
            <a:r>
              <a:rPr lang="sv-SE" sz="2800" b="1" dirty="0"/>
              <a:t>2</a:t>
            </a:r>
          </a:p>
        </p:txBody>
      </p:sp>
      <p:sp>
        <p:nvSpPr>
          <p:cNvPr id="27" name="textruta 26">
            <a:extLst>
              <a:ext uri="{FF2B5EF4-FFF2-40B4-BE49-F238E27FC236}">
                <a16:creationId xmlns:a16="http://schemas.microsoft.com/office/drawing/2014/main" id="{CDCE5385-7053-4909-AFC8-890EF88A9612}"/>
              </a:ext>
            </a:extLst>
          </p:cNvPr>
          <p:cNvSpPr txBox="1"/>
          <p:nvPr/>
        </p:nvSpPr>
        <p:spPr>
          <a:xfrm>
            <a:off x="1176039" y="2681374"/>
            <a:ext cx="400443" cy="523220"/>
          </a:xfrm>
          <a:prstGeom prst="rect">
            <a:avLst/>
          </a:prstGeom>
          <a:noFill/>
        </p:spPr>
        <p:txBody>
          <a:bodyPr wrap="square">
            <a:spAutoFit/>
          </a:bodyPr>
          <a:lstStyle/>
          <a:p>
            <a:r>
              <a:rPr lang="sv-SE" sz="2800" b="1" dirty="0"/>
              <a:t>3</a:t>
            </a:r>
          </a:p>
        </p:txBody>
      </p:sp>
      <p:sp>
        <p:nvSpPr>
          <p:cNvPr id="29" name="textruta 28">
            <a:extLst>
              <a:ext uri="{FF2B5EF4-FFF2-40B4-BE49-F238E27FC236}">
                <a16:creationId xmlns:a16="http://schemas.microsoft.com/office/drawing/2014/main" id="{7C2A4F58-532F-475B-B4DF-5386E66624E5}"/>
              </a:ext>
            </a:extLst>
          </p:cNvPr>
          <p:cNvSpPr txBox="1"/>
          <p:nvPr/>
        </p:nvSpPr>
        <p:spPr>
          <a:xfrm>
            <a:off x="2318594" y="5179289"/>
            <a:ext cx="325466" cy="523220"/>
          </a:xfrm>
          <a:prstGeom prst="rect">
            <a:avLst/>
          </a:prstGeom>
          <a:noFill/>
        </p:spPr>
        <p:txBody>
          <a:bodyPr wrap="square">
            <a:spAutoFit/>
          </a:bodyPr>
          <a:lstStyle/>
          <a:p>
            <a:r>
              <a:rPr lang="sv-SE" sz="2800" b="1" dirty="0"/>
              <a:t>4</a:t>
            </a:r>
          </a:p>
        </p:txBody>
      </p:sp>
    </p:spTree>
    <p:extLst>
      <p:ext uri="{BB962C8B-B14F-4D97-AF65-F5344CB8AC3E}">
        <p14:creationId xmlns:p14="http://schemas.microsoft.com/office/powerpoint/2010/main" val="2219754638"/>
      </p:ext>
    </p:extLst>
  </p:cSld>
  <p:clrMapOvr>
    <a:masterClrMapping/>
  </p:clrMapOvr>
  <p:transition spd="slow" advClick="0" advTm="1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Försättsblad slutdokument 202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477"/>
            <a:ext cx="9688651" cy="6858000"/>
          </a:xfrm>
          <a:prstGeom prst="rect">
            <a:avLst/>
          </a:prstGeom>
        </p:spPr>
      </p:pic>
    </p:spTree>
    <p:extLst>
      <p:ext uri="{BB962C8B-B14F-4D97-AF65-F5344CB8AC3E}">
        <p14:creationId xmlns:p14="http://schemas.microsoft.com/office/powerpoint/2010/main" val="3016594957"/>
      </p:ext>
    </p:extLst>
  </p:cSld>
  <p:clrMapOvr>
    <a:masterClrMapping/>
  </p:clrMapOvr>
  <p:transition spd="slow" advClick="0" advTm="1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träd, utomhus, himmel&#10;&#10;Automatiskt genererad beskrivning">
            <a:extLst>
              <a:ext uri="{FF2B5EF4-FFF2-40B4-BE49-F238E27FC236}">
                <a16:creationId xmlns:a16="http://schemas.microsoft.com/office/drawing/2014/main" id="{A462F73C-68C5-4AC9-B5A6-3900E71BEA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8568716" cy="6858000"/>
          </a:xfrm>
          <a:prstGeom prst="rect">
            <a:avLst/>
          </a:prstGeom>
        </p:spPr>
      </p:pic>
      <p:sp>
        <p:nvSpPr>
          <p:cNvPr id="5" name="textruta 4">
            <a:extLst>
              <a:ext uri="{FF2B5EF4-FFF2-40B4-BE49-F238E27FC236}">
                <a16:creationId xmlns:a16="http://schemas.microsoft.com/office/drawing/2014/main" id="{BF782BBD-D297-4110-8377-4B933F8032E3}"/>
              </a:ext>
            </a:extLst>
          </p:cNvPr>
          <p:cNvSpPr txBox="1"/>
          <p:nvPr/>
        </p:nvSpPr>
        <p:spPr>
          <a:xfrm>
            <a:off x="3416843" y="693845"/>
            <a:ext cx="1681868" cy="369332"/>
          </a:xfrm>
          <a:prstGeom prst="rect">
            <a:avLst/>
          </a:prstGeom>
          <a:noFill/>
        </p:spPr>
        <p:txBody>
          <a:bodyPr wrap="square">
            <a:spAutoFit/>
          </a:bodyPr>
          <a:lstStyle/>
          <a:p>
            <a:r>
              <a:rPr lang="sv-SE" b="1" u="sng" dirty="0"/>
              <a:t>RÖD</a:t>
            </a:r>
            <a:r>
              <a:rPr lang="sv-SE" sz="1800" b="1" u="sng" dirty="0"/>
              <a:t> – HÅL 9</a:t>
            </a:r>
          </a:p>
        </p:txBody>
      </p:sp>
      <p:sp>
        <p:nvSpPr>
          <p:cNvPr id="6" name="textruta 5">
            <a:extLst>
              <a:ext uri="{FF2B5EF4-FFF2-40B4-BE49-F238E27FC236}">
                <a16:creationId xmlns:a16="http://schemas.microsoft.com/office/drawing/2014/main" id="{44DE53BB-763B-409D-929A-BF7F5B12ACBB}"/>
              </a:ext>
            </a:extLst>
          </p:cNvPr>
          <p:cNvSpPr txBox="1"/>
          <p:nvPr/>
        </p:nvSpPr>
        <p:spPr>
          <a:xfrm>
            <a:off x="8614737" y="6396335"/>
            <a:ext cx="1291263" cy="461665"/>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8" name="Ellips 7">
            <a:extLst>
              <a:ext uri="{FF2B5EF4-FFF2-40B4-BE49-F238E27FC236}">
                <a16:creationId xmlns:a16="http://schemas.microsoft.com/office/drawing/2014/main" id="{B86B5E8B-FB11-4350-A141-7AD4FBD6E606}"/>
              </a:ext>
            </a:extLst>
          </p:cNvPr>
          <p:cNvSpPr/>
          <p:nvPr/>
        </p:nvSpPr>
        <p:spPr>
          <a:xfrm rot="20787811">
            <a:off x="3117207" y="3045526"/>
            <a:ext cx="373989" cy="30072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A5246A96-0701-4DAC-A2F2-0076832892E0}"/>
              </a:ext>
            </a:extLst>
          </p:cNvPr>
          <p:cNvCxnSpPr>
            <a:cxnSpLocks/>
          </p:cNvCxnSpPr>
          <p:nvPr/>
        </p:nvCxnSpPr>
        <p:spPr>
          <a:xfrm flipH="1">
            <a:off x="7197754" y="2995832"/>
            <a:ext cx="361251" cy="275874"/>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4C9811CC-78DF-45E0-89F7-9B3E509D1C6A}"/>
              </a:ext>
            </a:extLst>
          </p:cNvPr>
          <p:cNvSpPr txBox="1"/>
          <p:nvPr/>
        </p:nvSpPr>
        <p:spPr>
          <a:xfrm>
            <a:off x="5732302" y="2871596"/>
            <a:ext cx="1826703" cy="707886"/>
          </a:xfrm>
          <a:prstGeom prst="rect">
            <a:avLst/>
          </a:prstGeom>
          <a:noFill/>
        </p:spPr>
        <p:txBody>
          <a:bodyPr wrap="square" rtlCol="0">
            <a:spAutoFit/>
          </a:bodyPr>
          <a:lstStyle/>
          <a:p>
            <a:r>
              <a:rPr lang="sv-SE" sz="2000" b="1" dirty="0">
                <a:solidFill>
                  <a:srgbClr val="FFFF00"/>
                </a:solidFill>
              </a:rPr>
              <a:t>Dike </a:t>
            </a:r>
            <a:r>
              <a:rPr lang="sv-SE" sz="2000" b="1" dirty="0" err="1">
                <a:solidFill>
                  <a:srgbClr val="FFFF00"/>
                </a:solidFill>
              </a:rPr>
              <a:t>kulverteras</a:t>
            </a:r>
            <a:endParaRPr lang="sv-SE" sz="2000" b="1" dirty="0">
              <a:solidFill>
                <a:srgbClr val="FFFF00"/>
              </a:solidFill>
            </a:endParaRPr>
          </a:p>
        </p:txBody>
      </p:sp>
      <p:sp>
        <p:nvSpPr>
          <p:cNvPr id="14" name="textruta 13">
            <a:extLst>
              <a:ext uri="{FF2B5EF4-FFF2-40B4-BE49-F238E27FC236}">
                <a16:creationId xmlns:a16="http://schemas.microsoft.com/office/drawing/2014/main" id="{979D641F-CE77-4212-A62D-B36BD2CEDA5A}"/>
              </a:ext>
            </a:extLst>
          </p:cNvPr>
          <p:cNvSpPr txBox="1"/>
          <p:nvPr/>
        </p:nvSpPr>
        <p:spPr>
          <a:xfrm>
            <a:off x="2269746" y="2663021"/>
            <a:ext cx="1826703" cy="707886"/>
          </a:xfrm>
          <a:prstGeom prst="rect">
            <a:avLst/>
          </a:prstGeom>
          <a:noFill/>
        </p:spPr>
        <p:txBody>
          <a:bodyPr wrap="square" rtlCol="0">
            <a:spAutoFit/>
          </a:bodyPr>
          <a:lstStyle/>
          <a:p>
            <a:r>
              <a:rPr lang="sv-SE" sz="2000" b="1" dirty="0">
                <a:solidFill>
                  <a:srgbClr val="FFFF00"/>
                </a:solidFill>
              </a:rPr>
              <a:t>Ny fairway bunker</a:t>
            </a:r>
          </a:p>
        </p:txBody>
      </p:sp>
    </p:spTree>
    <p:extLst>
      <p:ext uri="{BB962C8B-B14F-4D97-AF65-F5344CB8AC3E}">
        <p14:creationId xmlns:p14="http://schemas.microsoft.com/office/powerpoint/2010/main" val="3630441144"/>
      </p:ext>
    </p:extLst>
  </p:cSld>
  <p:clrMapOvr>
    <a:masterClrMapping/>
  </p:clrMapOvr>
  <p:transition spd="slow" advClick="0" advTm="1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264963" y="235557"/>
            <a:ext cx="9399698" cy="6411211"/>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6000" dirty="0"/>
              <a:t>  </a:t>
            </a:r>
            <a:r>
              <a:rPr lang="sv-SE" sz="6000" b="1" dirty="0">
                <a:latin typeface="Cooper Black"/>
                <a:cs typeface="Cooper Black"/>
              </a:rPr>
              <a:t>Masterplan 2022</a:t>
            </a:r>
          </a:p>
          <a:p>
            <a:r>
              <a:rPr lang="sv-SE" sz="6000" dirty="0"/>
              <a:t>Förslag Gul slinga</a:t>
            </a:r>
          </a:p>
        </p:txBody>
      </p:sp>
      <p:pic>
        <p:nvPicPr>
          <p:cNvPr id="3" name="Bildobjekt 2"/>
          <p:cNvPicPr>
            <a:picLocks noChangeAspect="1"/>
          </p:cNvPicPr>
          <p:nvPr/>
        </p:nvPicPr>
        <p:blipFill>
          <a:blip r:embed="rId2"/>
          <a:stretch>
            <a:fillRect/>
          </a:stretch>
        </p:blipFill>
        <p:spPr>
          <a:xfrm>
            <a:off x="4058708" y="319323"/>
            <a:ext cx="1899871" cy="1753727"/>
          </a:xfrm>
          <a:prstGeom prst="rect">
            <a:avLst/>
          </a:prstGeom>
        </p:spPr>
      </p:pic>
      <p:pic>
        <p:nvPicPr>
          <p:cNvPr id="4" name="Bildobjekt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1733" y="4384972"/>
            <a:ext cx="3000332" cy="2067207"/>
          </a:xfrm>
          <a:prstGeom prst="rect">
            <a:avLst/>
          </a:prstGeom>
        </p:spPr>
      </p:pic>
    </p:spTree>
    <p:extLst>
      <p:ext uri="{BB962C8B-B14F-4D97-AF65-F5344CB8AC3E}">
        <p14:creationId xmlns:p14="http://schemas.microsoft.com/office/powerpoint/2010/main" val="2982141714"/>
      </p:ext>
    </p:extLst>
  </p:cSld>
  <p:clrMapOvr>
    <a:masterClrMapping/>
  </p:clrMapOvr>
  <p:transition spd="slow" advClick="0" advTm="1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växt&#10;&#10;Automatiskt genererad beskrivning">
            <a:extLst>
              <a:ext uri="{FF2B5EF4-FFF2-40B4-BE49-F238E27FC236}">
                <a16:creationId xmlns:a16="http://schemas.microsoft.com/office/drawing/2014/main" id="{326B0C9A-BE94-4425-AEC8-C266BF90BE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4519" y="286642"/>
            <a:ext cx="3245556" cy="6176248"/>
          </a:xfrm>
          <a:prstGeom prst="rect">
            <a:avLst/>
          </a:prstGeom>
        </p:spPr>
      </p:pic>
      <p:sp>
        <p:nvSpPr>
          <p:cNvPr id="9" name="textruta 8">
            <a:extLst>
              <a:ext uri="{FF2B5EF4-FFF2-40B4-BE49-F238E27FC236}">
                <a16:creationId xmlns:a16="http://schemas.microsoft.com/office/drawing/2014/main" id="{05B6F1D5-D229-41AA-9799-6C2F59064049}"/>
              </a:ext>
            </a:extLst>
          </p:cNvPr>
          <p:cNvSpPr txBox="1"/>
          <p:nvPr/>
        </p:nvSpPr>
        <p:spPr>
          <a:xfrm>
            <a:off x="79487" y="-9407"/>
            <a:ext cx="1482144" cy="400110"/>
          </a:xfrm>
          <a:prstGeom prst="rect">
            <a:avLst/>
          </a:prstGeom>
          <a:noFill/>
        </p:spPr>
        <p:txBody>
          <a:bodyPr wrap="square" rtlCol="0">
            <a:spAutoFit/>
          </a:bodyPr>
          <a:lstStyle/>
          <a:p>
            <a:r>
              <a:rPr lang="sv-SE" sz="2000" b="1" u="sng" dirty="0"/>
              <a:t>GUL – HÅL 1 </a:t>
            </a:r>
          </a:p>
        </p:txBody>
      </p:sp>
      <p:sp>
        <p:nvSpPr>
          <p:cNvPr id="12" name="textruta 11">
            <a:extLst>
              <a:ext uri="{FF2B5EF4-FFF2-40B4-BE49-F238E27FC236}">
                <a16:creationId xmlns:a16="http://schemas.microsoft.com/office/drawing/2014/main" id="{E5EC53B3-248D-47C8-8A80-52B7DBAC09C3}"/>
              </a:ext>
            </a:extLst>
          </p:cNvPr>
          <p:cNvSpPr txBox="1"/>
          <p:nvPr/>
        </p:nvSpPr>
        <p:spPr>
          <a:xfrm>
            <a:off x="3574815" y="3506504"/>
            <a:ext cx="6255925" cy="1877437"/>
          </a:xfrm>
          <a:prstGeom prst="rect">
            <a:avLst/>
          </a:prstGeom>
          <a:noFill/>
        </p:spPr>
        <p:txBody>
          <a:bodyPr wrap="square" rtlCol="0">
            <a:spAutoFit/>
          </a:bodyPr>
          <a:lstStyle/>
          <a:p>
            <a:r>
              <a:rPr lang="sv-SE" sz="1400" dirty="0"/>
              <a:t>        </a:t>
            </a:r>
            <a:r>
              <a:rPr lang="sv-SE" sz="1400" b="1" i="1" dirty="0"/>
              <a:t>Förslag från Golfbanearkitekten avseende designförändringar </a:t>
            </a:r>
          </a:p>
          <a:p>
            <a:pPr marL="342900" indent="-342900">
              <a:buAutoNum type="arabicPeriod"/>
            </a:pPr>
            <a:r>
              <a:rPr lang="sv-SE" sz="1400" dirty="0"/>
              <a:t>Ombyggnation av greenområdet för att få fler möjligheter till flaggplaceringar. (Referens modell för ombyggnation av greenområden: Blå 1-6). </a:t>
            </a:r>
          </a:p>
          <a:p>
            <a:pPr marL="342900" indent="-342900">
              <a:buAutoNum type="arabicPeriod" startAt="2"/>
            </a:pPr>
            <a:r>
              <a:rPr lang="sv-SE" sz="1400" dirty="0"/>
              <a:t>Fairwaybunker läggs igen. Hålet tillräckligt smalt och omgiven av skog.</a:t>
            </a:r>
          </a:p>
          <a:p>
            <a:r>
              <a:rPr lang="sv-SE" sz="1400" dirty="0"/>
              <a:t>         Onödig bestraffning. Utökat landningsområde.</a:t>
            </a:r>
          </a:p>
          <a:p>
            <a:pPr marL="342900" indent="-342900">
              <a:buAutoNum type="arabicPeriod" startAt="3"/>
            </a:pPr>
            <a:r>
              <a:rPr lang="sv-SE" sz="1400" dirty="0"/>
              <a:t>Ombyggnation och utökning av båda tee områdena. Gul tee flyttas till höger            för bättre spellinje. Röd tee utökas. </a:t>
            </a:r>
          </a:p>
          <a:p>
            <a:r>
              <a:rPr lang="sv-SE" dirty="0"/>
              <a:t>   </a:t>
            </a:r>
          </a:p>
        </p:txBody>
      </p:sp>
      <p:sp>
        <p:nvSpPr>
          <p:cNvPr id="39" name="textruta 38">
            <a:extLst>
              <a:ext uri="{FF2B5EF4-FFF2-40B4-BE49-F238E27FC236}">
                <a16:creationId xmlns:a16="http://schemas.microsoft.com/office/drawing/2014/main" id="{26D94443-75BA-4818-9C90-6D5BBF61D957}"/>
              </a:ext>
            </a:extLst>
          </p:cNvPr>
          <p:cNvSpPr txBox="1"/>
          <p:nvPr/>
        </p:nvSpPr>
        <p:spPr>
          <a:xfrm>
            <a:off x="7892815" y="6581001"/>
            <a:ext cx="2209691" cy="276999"/>
          </a:xfrm>
          <a:prstGeom prst="rect">
            <a:avLst/>
          </a:prstGeom>
          <a:noFill/>
        </p:spPr>
        <p:txBody>
          <a:bodyPr wrap="square" rtlCol="0">
            <a:spAutoFit/>
          </a:bodyPr>
          <a:lstStyle/>
          <a:p>
            <a:r>
              <a:rPr lang="sv-SE" sz="1200" dirty="0">
                <a:latin typeface="Mistral" panose="03090702030407020403" pitchFamily="66" charset="0"/>
              </a:rPr>
              <a:t>Fjällman Golf Design – mars 2022</a:t>
            </a:r>
          </a:p>
        </p:txBody>
      </p:sp>
      <p:sp>
        <p:nvSpPr>
          <p:cNvPr id="6" name="Ellips 5">
            <a:extLst>
              <a:ext uri="{FF2B5EF4-FFF2-40B4-BE49-F238E27FC236}">
                <a16:creationId xmlns:a16="http://schemas.microsoft.com/office/drawing/2014/main" id="{2E67F5ED-3265-4CDD-9C13-13E451246DEB}"/>
              </a:ext>
            </a:extLst>
          </p:cNvPr>
          <p:cNvSpPr/>
          <p:nvPr/>
        </p:nvSpPr>
        <p:spPr>
          <a:xfrm>
            <a:off x="1993074" y="2494086"/>
            <a:ext cx="605242" cy="52833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10" name="Bildobjekt 9" descr="En bild som visar växt&#10;&#10;Automatiskt genererad beskrivning">
            <a:extLst>
              <a:ext uri="{FF2B5EF4-FFF2-40B4-BE49-F238E27FC236}">
                <a16:creationId xmlns:a16="http://schemas.microsoft.com/office/drawing/2014/main" id="{E6A8D72C-494B-41CD-9AD9-BDC29B1BD8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082" y="18992"/>
            <a:ext cx="6041046" cy="3408222"/>
          </a:xfrm>
          <a:prstGeom prst="rect">
            <a:avLst/>
          </a:prstGeom>
        </p:spPr>
      </p:pic>
      <p:sp>
        <p:nvSpPr>
          <p:cNvPr id="13" name="textruta 12">
            <a:extLst>
              <a:ext uri="{FF2B5EF4-FFF2-40B4-BE49-F238E27FC236}">
                <a16:creationId xmlns:a16="http://schemas.microsoft.com/office/drawing/2014/main" id="{0ECE6952-106A-443B-9632-B2209E9F0CF2}"/>
              </a:ext>
            </a:extLst>
          </p:cNvPr>
          <p:cNvSpPr txBox="1"/>
          <p:nvPr/>
        </p:nvSpPr>
        <p:spPr>
          <a:xfrm>
            <a:off x="3952348" y="2660492"/>
            <a:ext cx="336681" cy="523220"/>
          </a:xfrm>
          <a:prstGeom prst="rect">
            <a:avLst/>
          </a:prstGeom>
          <a:noFill/>
        </p:spPr>
        <p:txBody>
          <a:bodyPr wrap="square" rtlCol="0">
            <a:spAutoFit/>
          </a:bodyPr>
          <a:lstStyle/>
          <a:p>
            <a:r>
              <a:rPr lang="sv-SE" sz="2800" dirty="0">
                <a:solidFill>
                  <a:srgbClr val="FFC000"/>
                </a:solidFill>
              </a:rPr>
              <a:t>1</a:t>
            </a:r>
          </a:p>
        </p:txBody>
      </p:sp>
      <p:sp>
        <p:nvSpPr>
          <p:cNvPr id="15" name="textruta 14">
            <a:extLst>
              <a:ext uri="{FF2B5EF4-FFF2-40B4-BE49-F238E27FC236}">
                <a16:creationId xmlns:a16="http://schemas.microsoft.com/office/drawing/2014/main" id="{8BA55390-88F6-47A0-8FFD-FEB89D474093}"/>
              </a:ext>
            </a:extLst>
          </p:cNvPr>
          <p:cNvSpPr txBox="1"/>
          <p:nvPr/>
        </p:nvSpPr>
        <p:spPr>
          <a:xfrm>
            <a:off x="5613261" y="1123745"/>
            <a:ext cx="270097" cy="523220"/>
          </a:xfrm>
          <a:prstGeom prst="rect">
            <a:avLst/>
          </a:prstGeom>
          <a:noFill/>
        </p:spPr>
        <p:txBody>
          <a:bodyPr wrap="square" rtlCol="0">
            <a:spAutoFit/>
          </a:bodyPr>
          <a:lstStyle/>
          <a:p>
            <a:r>
              <a:rPr lang="sv-SE" sz="2800" dirty="0">
                <a:solidFill>
                  <a:srgbClr val="FFC000"/>
                </a:solidFill>
              </a:rPr>
              <a:t>2</a:t>
            </a:r>
          </a:p>
        </p:txBody>
      </p:sp>
      <p:sp>
        <p:nvSpPr>
          <p:cNvPr id="16" name="textruta 15">
            <a:extLst>
              <a:ext uri="{FF2B5EF4-FFF2-40B4-BE49-F238E27FC236}">
                <a16:creationId xmlns:a16="http://schemas.microsoft.com/office/drawing/2014/main" id="{70333503-CD61-4951-9EA5-0F3E3F1FBF76}"/>
              </a:ext>
            </a:extLst>
          </p:cNvPr>
          <p:cNvSpPr txBox="1"/>
          <p:nvPr/>
        </p:nvSpPr>
        <p:spPr>
          <a:xfrm>
            <a:off x="9407861" y="71286"/>
            <a:ext cx="308995" cy="523220"/>
          </a:xfrm>
          <a:prstGeom prst="rect">
            <a:avLst/>
          </a:prstGeom>
          <a:noFill/>
        </p:spPr>
        <p:txBody>
          <a:bodyPr wrap="square" rtlCol="0">
            <a:spAutoFit/>
          </a:bodyPr>
          <a:lstStyle/>
          <a:p>
            <a:r>
              <a:rPr lang="sv-SE" sz="2800" dirty="0">
                <a:solidFill>
                  <a:srgbClr val="FFC000"/>
                </a:solidFill>
              </a:rPr>
              <a:t>3</a:t>
            </a:r>
          </a:p>
        </p:txBody>
      </p:sp>
      <p:sp>
        <p:nvSpPr>
          <p:cNvPr id="2" name="Ellips 1">
            <a:extLst>
              <a:ext uri="{FF2B5EF4-FFF2-40B4-BE49-F238E27FC236}">
                <a16:creationId xmlns:a16="http://schemas.microsoft.com/office/drawing/2014/main" id="{461C8487-2CEA-441E-87F5-9D1880E0A579}"/>
              </a:ext>
            </a:extLst>
          </p:cNvPr>
          <p:cNvSpPr/>
          <p:nvPr/>
        </p:nvSpPr>
        <p:spPr>
          <a:xfrm>
            <a:off x="1352191" y="857903"/>
            <a:ext cx="715167" cy="68911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43E2F4F1-E3EF-4939-BF94-0B9BAC4E0546}"/>
              </a:ext>
            </a:extLst>
          </p:cNvPr>
          <p:cNvSpPr/>
          <p:nvPr/>
        </p:nvSpPr>
        <p:spPr>
          <a:xfrm>
            <a:off x="1298266" y="4391917"/>
            <a:ext cx="870762" cy="157595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73BEBC1A-A8D1-4D15-8E8F-420A5AE2B357}"/>
              </a:ext>
            </a:extLst>
          </p:cNvPr>
          <p:cNvSpPr txBox="1"/>
          <p:nvPr/>
        </p:nvSpPr>
        <p:spPr>
          <a:xfrm>
            <a:off x="1575578" y="949913"/>
            <a:ext cx="461788" cy="523220"/>
          </a:xfrm>
          <a:prstGeom prst="rect">
            <a:avLst/>
          </a:prstGeom>
          <a:noFill/>
        </p:spPr>
        <p:txBody>
          <a:bodyPr wrap="square">
            <a:spAutoFit/>
          </a:bodyPr>
          <a:lstStyle/>
          <a:p>
            <a:r>
              <a:rPr lang="sv-SE" sz="2800" b="1" dirty="0"/>
              <a:t>1</a:t>
            </a:r>
          </a:p>
        </p:txBody>
      </p:sp>
      <p:sp>
        <p:nvSpPr>
          <p:cNvPr id="21" name="textruta 20">
            <a:extLst>
              <a:ext uri="{FF2B5EF4-FFF2-40B4-BE49-F238E27FC236}">
                <a16:creationId xmlns:a16="http://schemas.microsoft.com/office/drawing/2014/main" id="{42D19264-E6C3-43A3-984E-33B4D081618A}"/>
              </a:ext>
            </a:extLst>
          </p:cNvPr>
          <p:cNvSpPr txBox="1"/>
          <p:nvPr/>
        </p:nvSpPr>
        <p:spPr>
          <a:xfrm>
            <a:off x="2142969" y="2548389"/>
            <a:ext cx="354434" cy="523220"/>
          </a:xfrm>
          <a:prstGeom prst="rect">
            <a:avLst/>
          </a:prstGeom>
          <a:noFill/>
        </p:spPr>
        <p:txBody>
          <a:bodyPr wrap="square">
            <a:spAutoFit/>
          </a:bodyPr>
          <a:lstStyle/>
          <a:p>
            <a:r>
              <a:rPr lang="sv-SE" sz="2800" b="1" dirty="0"/>
              <a:t>2</a:t>
            </a:r>
          </a:p>
        </p:txBody>
      </p:sp>
      <p:sp>
        <p:nvSpPr>
          <p:cNvPr id="23" name="textruta 22">
            <a:extLst>
              <a:ext uri="{FF2B5EF4-FFF2-40B4-BE49-F238E27FC236}">
                <a16:creationId xmlns:a16="http://schemas.microsoft.com/office/drawing/2014/main" id="{D4C50BF2-8219-441F-A9FF-E3FDB599C1C5}"/>
              </a:ext>
            </a:extLst>
          </p:cNvPr>
          <p:cNvSpPr txBox="1"/>
          <p:nvPr/>
        </p:nvSpPr>
        <p:spPr>
          <a:xfrm>
            <a:off x="1585872" y="4861647"/>
            <a:ext cx="354434" cy="523220"/>
          </a:xfrm>
          <a:prstGeom prst="rect">
            <a:avLst/>
          </a:prstGeom>
          <a:noFill/>
        </p:spPr>
        <p:txBody>
          <a:bodyPr wrap="square">
            <a:spAutoFit/>
          </a:bodyPr>
          <a:lstStyle/>
          <a:p>
            <a:r>
              <a:rPr lang="sv-SE" sz="2800" b="1" dirty="0"/>
              <a:t>3</a:t>
            </a:r>
          </a:p>
        </p:txBody>
      </p:sp>
      <p:sp>
        <p:nvSpPr>
          <p:cNvPr id="17" name="textruta 16">
            <a:extLst>
              <a:ext uri="{FF2B5EF4-FFF2-40B4-BE49-F238E27FC236}">
                <a16:creationId xmlns:a16="http://schemas.microsoft.com/office/drawing/2014/main" id="{A3EF7D47-705D-494D-ABA0-8D0F4F770E6E}"/>
              </a:ext>
            </a:extLst>
          </p:cNvPr>
          <p:cNvSpPr txBox="1"/>
          <p:nvPr/>
        </p:nvSpPr>
        <p:spPr>
          <a:xfrm>
            <a:off x="3759493" y="5157270"/>
            <a:ext cx="5713766" cy="2246769"/>
          </a:xfrm>
          <a:prstGeom prst="rect">
            <a:avLst/>
          </a:prstGeom>
          <a:noFill/>
        </p:spPr>
        <p:txBody>
          <a:bodyPr wrap="square" rtlCol="0">
            <a:spAutoFit/>
          </a:bodyPr>
          <a:lstStyle/>
          <a:p>
            <a:r>
              <a:rPr lang="sv-SE" sz="1400" b="1" i="1" dirty="0"/>
              <a:t>Övriga synpunkter från Banutvecklingsgruppen &amp; </a:t>
            </a:r>
            <a:r>
              <a:rPr lang="sv-SE" sz="1400" b="1" i="1" dirty="0" err="1"/>
              <a:t>Banpersonalen</a:t>
            </a:r>
            <a:r>
              <a:rPr lang="sv-SE" sz="1400" b="1" i="1" dirty="0"/>
              <a:t> (underhåll)</a:t>
            </a:r>
          </a:p>
          <a:p>
            <a:r>
              <a:rPr lang="sv-SE" sz="1400" i="1" dirty="0"/>
              <a:t>-förbättra vägen till tee hål 2. </a:t>
            </a:r>
          </a:p>
          <a:p>
            <a:r>
              <a:rPr lang="sv-SE" sz="1400" i="1" dirty="0"/>
              <a:t>-sand </a:t>
            </a:r>
            <a:r>
              <a:rPr lang="sv-SE" sz="1400" i="1" dirty="0" err="1"/>
              <a:t>dressning</a:t>
            </a:r>
            <a:r>
              <a:rPr lang="sv-SE" sz="1400" i="1" dirty="0"/>
              <a:t> och dräneringsarbeten önskvärt på fairway från nuvarande bunker till framkant av greenområdet.</a:t>
            </a:r>
          </a:p>
          <a:p>
            <a:r>
              <a:rPr lang="sv-SE" sz="1400" i="1" dirty="0"/>
              <a:t>-gallring av träd på vänster sida av fairway för bättre ljusgenomsläpp och luftcirkulation. </a:t>
            </a:r>
          </a:p>
          <a:p>
            <a:endParaRPr lang="sv-SE" sz="1400" dirty="0"/>
          </a:p>
          <a:p>
            <a:endParaRPr lang="sv-SE" sz="1400" b="1" i="1" dirty="0"/>
          </a:p>
          <a:p>
            <a:r>
              <a:rPr lang="sv-SE" sz="1400" b="1" i="1" dirty="0"/>
              <a:t> </a:t>
            </a:r>
          </a:p>
        </p:txBody>
      </p:sp>
    </p:spTree>
    <p:extLst>
      <p:ext uri="{BB962C8B-B14F-4D97-AF65-F5344CB8AC3E}">
        <p14:creationId xmlns:p14="http://schemas.microsoft.com/office/powerpoint/2010/main" val="578379620"/>
      </p:ext>
    </p:extLst>
  </p:cSld>
  <p:clrMapOvr>
    <a:masterClrMapping/>
  </p:clrMapOvr>
  <p:transition spd="slow" advClick="0" advTm="1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träd, utomhus, fält&#10;&#10;Automatiskt genererad beskrivning">
            <a:extLst>
              <a:ext uri="{FF2B5EF4-FFF2-40B4-BE49-F238E27FC236}">
                <a16:creationId xmlns:a16="http://schemas.microsoft.com/office/drawing/2014/main" id="{9D1947F2-B9D1-4168-AFD9-E09C0741C0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7052" y="2985919"/>
            <a:ext cx="5094018" cy="3526627"/>
          </a:xfrm>
          <a:prstGeom prst="rect">
            <a:avLst/>
          </a:prstGeom>
        </p:spPr>
      </p:pic>
      <p:sp>
        <p:nvSpPr>
          <p:cNvPr id="2" name="textruta 1">
            <a:extLst>
              <a:ext uri="{FF2B5EF4-FFF2-40B4-BE49-F238E27FC236}">
                <a16:creationId xmlns:a16="http://schemas.microsoft.com/office/drawing/2014/main" id="{7E5CFEFC-D6CD-404A-A768-F53D2D699514}"/>
              </a:ext>
            </a:extLst>
          </p:cNvPr>
          <p:cNvSpPr txBox="1"/>
          <p:nvPr/>
        </p:nvSpPr>
        <p:spPr>
          <a:xfrm>
            <a:off x="742950" y="243281"/>
            <a:ext cx="2099345" cy="369332"/>
          </a:xfrm>
          <a:prstGeom prst="rect">
            <a:avLst/>
          </a:prstGeom>
          <a:noFill/>
        </p:spPr>
        <p:txBody>
          <a:bodyPr wrap="square" rtlCol="0">
            <a:spAutoFit/>
          </a:bodyPr>
          <a:lstStyle/>
          <a:p>
            <a:r>
              <a:rPr lang="sv-SE" b="1" dirty="0"/>
              <a:t>GUL-HÅL 1 </a:t>
            </a:r>
          </a:p>
        </p:txBody>
      </p:sp>
      <p:sp>
        <p:nvSpPr>
          <p:cNvPr id="4" name="Pil: nedåt 3">
            <a:extLst>
              <a:ext uri="{FF2B5EF4-FFF2-40B4-BE49-F238E27FC236}">
                <a16:creationId xmlns:a16="http://schemas.microsoft.com/office/drawing/2014/main" id="{3DF44024-9F96-41B4-AD40-C140AA5416F1}"/>
              </a:ext>
            </a:extLst>
          </p:cNvPr>
          <p:cNvSpPr/>
          <p:nvPr/>
        </p:nvSpPr>
        <p:spPr>
          <a:xfrm>
            <a:off x="6704175" y="3608326"/>
            <a:ext cx="197666" cy="65413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42499E42-032B-4715-BB3F-5A7304FEA5F5}"/>
              </a:ext>
            </a:extLst>
          </p:cNvPr>
          <p:cNvSpPr txBox="1"/>
          <p:nvPr/>
        </p:nvSpPr>
        <p:spPr>
          <a:xfrm>
            <a:off x="6075245" y="2957544"/>
            <a:ext cx="2174322" cy="523220"/>
          </a:xfrm>
          <a:prstGeom prst="rect">
            <a:avLst/>
          </a:prstGeom>
          <a:noFill/>
        </p:spPr>
        <p:txBody>
          <a:bodyPr wrap="square" rtlCol="0">
            <a:spAutoFit/>
          </a:bodyPr>
          <a:lstStyle/>
          <a:p>
            <a:r>
              <a:rPr lang="sv-SE" sz="1400" dirty="0"/>
              <a:t>Ombyggnation av green för</a:t>
            </a:r>
          </a:p>
          <a:p>
            <a:r>
              <a:rPr lang="sv-SE" sz="1400" dirty="0"/>
              <a:t>fler flaggplaceringar.</a:t>
            </a:r>
          </a:p>
        </p:txBody>
      </p:sp>
      <p:sp>
        <p:nvSpPr>
          <p:cNvPr id="7" name="textruta 6">
            <a:extLst>
              <a:ext uri="{FF2B5EF4-FFF2-40B4-BE49-F238E27FC236}">
                <a16:creationId xmlns:a16="http://schemas.microsoft.com/office/drawing/2014/main" id="{A4507615-4460-48F9-8A3A-41AEB8867E4A}"/>
              </a:ext>
            </a:extLst>
          </p:cNvPr>
          <p:cNvSpPr txBox="1"/>
          <p:nvPr/>
        </p:nvSpPr>
        <p:spPr>
          <a:xfrm>
            <a:off x="6103538" y="5670476"/>
            <a:ext cx="2835479" cy="646331"/>
          </a:xfrm>
          <a:prstGeom prst="rect">
            <a:avLst/>
          </a:prstGeom>
          <a:noFill/>
        </p:spPr>
        <p:txBody>
          <a:bodyPr wrap="square" rtlCol="0">
            <a:spAutoFit/>
          </a:bodyPr>
          <a:lstStyle/>
          <a:p>
            <a:r>
              <a:rPr lang="sv-SE" dirty="0"/>
              <a:t>Cirka 100 meter till mitten av green</a:t>
            </a:r>
          </a:p>
        </p:txBody>
      </p:sp>
      <p:sp>
        <p:nvSpPr>
          <p:cNvPr id="8" name="Ellips 7">
            <a:extLst>
              <a:ext uri="{FF2B5EF4-FFF2-40B4-BE49-F238E27FC236}">
                <a16:creationId xmlns:a16="http://schemas.microsoft.com/office/drawing/2014/main" id="{5E3A7DEA-B46D-4924-BD24-FE824FF6164C}"/>
              </a:ext>
            </a:extLst>
          </p:cNvPr>
          <p:cNvSpPr/>
          <p:nvPr/>
        </p:nvSpPr>
        <p:spPr>
          <a:xfrm>
            <a:off x="6973884" y="6177426"/>
            <a:ext cx="320355" cy="2722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46481B11-89C0-4C45-B32B-C3ED2C87CBFE}"/>
              </a:ext>
            </a:extLst>
          </p:cNvPr>
          <p:cNvSpPr txBox="1"/>
          <p:nvPr/>
        </p:nvSpPr>
        <p:spPr>
          <a:xfrm>
            <a:off x="8040600" y="6546942"/>
            <a:ext cx="1665462"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pic>
        <p:nvPicPr>
          <p:cNvPr id="18" name="Bildobjekt 17" descr="En bild som visar gräs, träd, utomhus, himmel&#10;&#10;Automatiskt genererad beskrivning">
            <a:extLst>
              <a:ext uri="{FF2B5EF4-FFF2-40B4-BE49-F238E27FC236}">
                <a16:creationId xmlns:a16="http://schemas.microsoft.com/office/drawing/2014/main" id="{21CDA7A8-AE39-43DB-A2DF-91783514D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812" y="674589"/>
            <a:ext cx="5094018" cy="3526628"/>
          </a:xfrm>
          <a:prstGeom prst="rect">
            <a:avLst/>
          </a:prstGeom>
        </p:spPr>
      </p:pic>
      <p:sp>
        <p:nvSpPr>
          <p:cNvPr id="20" name="textruta 19">
            <a:extLst>
              <a:ext uri="{FF2B5EF4-FFF2-40B4-BE49-F238E27FC236}">
                <a16:creationId xmlns:a16="http://schemas.microsoft.com/office/drawing/2014/main" id="{7DFA3E0C-9E2B-4E63-9526-672FE88DC47D}"/>
              </a:ext>
            </a:extLst>
          </p:cNvPr>
          <p:cNvSpPr txBox="1"/>
          <p:nvPr/>
        </p:nvSpPr>
        <p:spPr>
          <a:xfrm>
            <a:off x="3213203" y="4271937"/>
            <a:ext cx="1739797"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21" name="Pil: höger 20">
            <a:extLst>
              <a:ext uri="{FF2B5EF4-FFF2-40B4-BE49-F238E27FC236}">
                <a16:creationId xmlns:a16="http://schemas.microsoft.com/office/drawing/2014/main" id="{9DF85B88-E48F-42DB-90C9-E53F00419559}"/>
              </a:ext>
            </a:extLst>
          </p:cNvPr>
          <p:cNvSpPr/>
          <p:nvPr/>
        </p:nvSpPr>
        <p:spPr>
          <a:xfrm>
            <a:off x="3919231" y="3623817"/>
            <a:ext cx="940616" cy="15746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BED3DD9D-0B8C-4804-B851-447F3F520719}"/>
              </a:ext>
            </a:extLst>
          </p:cNvPr>
          <p:cNvSpPr txBox="1"/>
          <p:nvPr/>
        </p:nvSpPr>
        <p:spPr>
          <a:xfrm>
            <a:off x="1933091" y="3259274"/>
            <a:ext cx="2245150" cy="830997"/>
          </a:xfrm>
          <a:prstGeom prst="rect">
            <a:avLst/>
          </a:prstGeom>
          <a:noFill/>
        </p:spPr>
        <p:txBody>
          <a:bodyPr wrap="square" rtlCol="0">
            <a:spAutoFit/>
          </a:bodyPr>
          <a:lstStyle/>
          <a:p>
            <a:r>
              <a:rPr lang="sv-SE" sz="1600" dirty="0">
                <a:solidFill>
                  <a:srgbClr val="FFFF00"/>
                </a:solidFill>
              </a:rPr>
              <a:t>Gul tee byggs ut till höger för en bättre spellinje</a:t>
            </a:r>
          </a:p>
        </p:txBody>
      </p:sp>
      <p:cxnSp>
        <p:nvCxnSpPr>
          <p:cNvPr id="24" name="Rak pilkoppling 23">
            <a:extLst>
              <a:ext uri="{FF2B5EF4-FFF2-40B4-BE49-F238E27FC236}">
                <a16:creationId xmlns:a16="http://schemas.microsoft.com/office/drawing/2014/main" id="{5964CB2D-BE44-41CA-B01F-9D16A33D6DC6}"/>
              </a:ext>
            </a:extLst>
          </p:cNvPr>
          <p:cNvCxnSpPr>
            <a:cxnSpLocks/>
          </p:cNvCxnSpPr>
          <p:nvPr/>
        </p:nvCxnSpPr>
        <p:spPr>
          <a:xfrm flipH="1" flipV="1">
            <a:off x="2144784" y="2057921"/>
            <a:ext cx="2617364" cy="13034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2" name="Pil: nedåt 31">
            <a:extLst>
              <a:ext uri="{FF2B5EF4-FFF2-40B4-BE49-F238E27FC236}">
                <a16:creationId xmlns:a16="http://schemas.microsoft.com/office/drawing/2014/main" id="{73C369CC-6211-4E0C-87F5-B606DFD8035D}"/>
              </a:ext>
            </a:extLst>
          </p:cNvPr>
          <p:cNvSpPr/>
          <p:nvPr/>
        </p:nvSpPr>
        <p:spPr>
          <a:xfrm>
            <a:off x="2201585" y="1472953"/>
            <a:ext cx="95425" cy="45214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59EBDD0A-2C6A-4914-942A-AD888383D231}"/>
              </a:ext>
            </a:extLst>
          </p:cNvPr>
          <p:cNvSpPr txBox="1"/>
          <p:nvPr/>
        </p:nvSpPr>
        <p:spPr>
          <a:xfrm>
            <a:off x="1866209" y="612302"/>
            <a:ext cx="1320250" cy="1169551"/>
          </a:xfrm>
          <a:prstGeom prst="rect">
            <a:avLst/>
          </a:prstGeom>
          <a:noFill/>
        </p:spPr>
        <p:txBody>
          <a:bodyPr wrap="square" rtlCol="0">
            <a:spAutoFit/>
          </a:bodyPr>
          <a:lstStyle/>
          <a:p>
            <a:r>
              <a:rPr lang="sv-SE" sz="1400" dirty="0"/>
              <a:t>Bunker läggs igen </a:t>
            </a:r>
          </a:p>
          <a:p>
            <a:r>
              <a:rPr lang="sv-SE" sz="1400" dirty="0"/>
              <a:t>= större landnings-</a:t>
            </a:r>
          </a:p>
          <a:p>
            <a:r>
              <a:rPr lang="sv-SE" sz="1400" dirty="0"/>
              <a:t>          yta</a:t>
            </a:r>
          </a:p>
        </p:txBody>
      </p:sp>
      <p:sp>
        <p:nvSpPr>
          <p:cNvPr id="6" name="textruta 5">
            <a:extLst>
              <a:ext uri="{FF2B5EF4-FFF2-40B4-BE49-F238E27FC236}">
                <a16:creationId xmlns:a16="http://schemas.microsoft.com/office/drawing/2014/main" id="{AD718BFA-C4AC-4CCE-AC91-9AC8DEC77737}"/>
              </a:ext>
            </a:extLst>
          </p:cNvPr>
          <p:cNvSpPr txBox="1"/>
          <p:nvPr/>
        </p:nvSpPr>
        <p:spPr>
          <a:xfrm>
            <a:off x="5241955" y="5052739"/>
            <a:ext cx="1255903" cy="830997"/>
          </a:xfrm>
          <a:prstGeom prst="rect">
            <a:avLst/>
          </a:prstGeom>
          <a:noFill/>
        </p:spPr>
        <p:txBody>
          <a:bodyPr wrap="square" rtlCol="0">
            <a:spAutoFit/>
          </a:bodyPr>
          <a:lstStyle/>
          <a:p>
            <a:r>
              <a:rPr lang="sv-SE" sz="1200" dirty="0">
                <a:solidFill>
                  <a:srgbClr val="FFFF00"/>
                </a:solidFill>
              </a:rPr>
              <a:t>Ex. skötsel åtgärd – gallring av träd – mer ljusinsläpp</a:t>
            </a:r>
          </a:p>
        </p:txBody>
      </p:sp>
      <p:sp>
        <p:nvSpPr>
          <p:cNvPr id="9" name="Ellips 8">
            <a:extLst>
              <a:ext uri="{FF2B5EF4-FFF2-40B4-BE49-F238E27FC236}">
                <a16:creationId xmlns:a16="http://schemas.microsoft.com/office/drawing/2014/main" id="{F6778A8C-375E-4945-B6E4-31FC883906DC}"/>
              </a:ext>
            </a:extLst>
          </p:cNvPr>
          <p:cNvSpPr/>
          <p:nvPr/>
        </p:nvSpPr>
        <p:spPr>
          <a:xfrm>
            <a:off x="5412963" y="3325243"/>
            <a:ext cx="913887" cy="1560352"/>
          </a:xfrm>
          <a:prstGeom prst="ellipse">
            <a:avLst/>
          </a:prstGeom>
          <a:noFill/>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cxnSp>
        <p:nvCxnSpPr>
          <p:cNvPr id="23" name="Rak pilkoppling 22">
            <a:extLst>
              <a:ext uri="{FF2B5EF4-FFF2-40B4-BE49-F238E27FC236}">
                <a16:creationId xmlns:a16="http://schemas.microsoft.com/office/drawing/2014/main" id="{24D16B38-46EC-49C0-87C5-141D05B60371}"/>
              </a:ext>
            </a:extLst>
          </p:cNvPr>
          <p:cNvCxnSpPr>
            <a:cxnSpLocks/>
          </p:cNvCxnSpPr>
          <p:nvPr/>
        </p:nvCxnSpPr>
        <p:spPr>
          <a:xfrm flipV="1">
            <a:off x="5923743" y="4504062"/>
            <a:ext cx="0" cy="54867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0" name="Bildobjekt 9"/>
          <p:cNvPicPr>
            <a:picLocks noChangeAspect="1"/>
          </p:cNvPicPr>
          <p:nvPr/>
        </p:nvPicPr>
        <p:blipFill>
          <a:blip r:embed="rId4"/>
          <a:stretch>
            <a:fillRect/>
          </a:stretch>
        </p:blipFill>
        <p:spPr>
          <a:xfrm>
            <a:off x="1493993" y="4826075"/>
            <a:ext cx="1651000" cy="1651000"/>
          </a:xfrm>
          <a:prstGeom prst="rect">
            <a:avLst/>
          </a:prstGeom>
        </p:spPr>
      </p:pic>
      <p:pic>
        <p:nvPicPr>
          <p:cNvPr id="11" name="Bildobjekt 10"/>
          <p:cNvPicPr>
            <a:picLocks noChangeAspect="1"/>
          </p:cNvPicPr>
          <p:nvPr/>
        </p:nvPicPr>
        <p:blipFill>
          <a:blip r:embed="rId4"/>
          <a:stretch>
            <a:fillRect/>
          </a:stretch>
        </p:blipFill>
        <p:spPr>
          <a:xfrm>
            <a:off x="6845055" y="689097"/>
            <a:ext cx="1651000" cy="1651000"/>
          </a:xfrm>
          <a:prstGeom prst="rect">
            <a:avLst/>
          </a:prstGeom>
        </p:spPr>
      </p:pic>
    </p:spTree>
    <p:extLst>
      <p:ext uri="{BB962C8B-B14F-4D97-AF65-F5344CB8AC3E}">
        <p14:creationId xmlns:p14="http://schemas.microsoft.com/office/powerpoint/2010/main" val="1910910547"/>
      </p:ext>
    </p:extLst>
  </p:cSld>
  <p:clrMapOvr>
    <a:masterClrMapping/>
  </p:clrMapOvr>
  <p:transition spd="slow" advClick="0" advTm="1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0B7F68E-D96D-4DC4-9711-51BC274CE3FB}"/>
              </a:ext>
            </a:extLst>
          </p:cNvPr>
          <p:cNvSpPr txBox="1"/>
          <p:nvPr/>
        </p:nvSpPr>
        <p:spPr>
          <a:xfrm>
            <a:off x="274345" y="184450"/>
            <a:ext cx="1964617" cy="369332"/>
          </a:xfrm>
          <a:prstGeom prst="rect">
            <a:avLst/>
          </a:prstGeom>
          <a:noFill/>
        </p:spPr>
        <p:txBody>
          <a:bodyPr wrap="square">
            <a:spAutoFit/>
          </a:bodyPr>
          <a:lstStyle/>
          <a:p>
            <a:r>
              <a:rPr lang="sv-SE" sz="1800" b="1" u="sng" dirty="0"/>
              <a:t>GUL – HÅL </a:t>
            </a:r>
            <a:r>
              <a:rPr lang="sv-SE" b="1" u="sng" dirty="0"/>
              <a:t>2</a:t>
            </a:r>
            <a:endParaRPr lang="sv-SE" sz="1800" b="1" u="sng" dirty="0"/>
          </a:p>
        </p:txBody>
      </p:sp>
      <p:pic>
        <p:nvPicPr>
          <p:cNvPr id="5" name="Bildobjekt 4" descr="En bild som visar text&#10;&#10;Automatiskt genererad beskrivning">
            <a:extLst>
              <a:ext uri="{FF2B5EF4-FFF2-40B4-BE49-F238E27FC236}">
                <a16:creationId xmlns:a16="http://schemas.microsoft.com/office/drawing/2014/main" id="{1FA79428-CC90-4619-AFD7-1BC1024BE7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76" y="553782"/>
            <a:ext cx="3709872" cy="6191329"/>
          </a:xfrm>
          <a:prstGeom prst="rect">
            <a:avLst/>
          </a:prstGeom>
        </p:spPr>
      </p:pic>
      <p:pic>
        <p:nvPicPr>
          <p:cNvPr id="9" name="Bildobjekt 8" descr="En bild som visar växt, berg, klippa&#10;&#10;Automatiskt genererad beskrivning">
            <a:extLst>
              <a:ext uri="{FF2B5EF4-FFF2-40B4-BE49-F238E27FC236}">
                <a16:creationId xmlns:a16="http://schemas.microsoft.com/office/drawing/2014/main" id="{6984644E-2DC1-46C6-9B65-B9662254D1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4164" y="83976"/>
            <a:ext cx="6124125" cy="3412530"/>
          </a:xfrm>
          <a:prstGeom prst="rect">
            <a:avLst/>
          </a:prstGeom>
        </p:spPr>
      </p:pic>
      <p:sp>
        <p:nvSpPr>
          <p:cNvPr id="10" name="textruta 9">
            <a:extLst>
              <a:ext uri="{FF2B5EF4-FFF2-40B4-BE49-F238E27FC236}">
                <a16:creationId xmlns:a16="http://schemas.microsoft.com/office/drawing/2014/main" id="{CD541689-2739-467D-BC65-A4B5B2BD3982}"/>
              </a:ext>
            </a:extLst>
          </p:cNvPr>
          <p:cNvSpPr txBox="1"/>
          <p:nvPr/>
        </p:nvSpPr>
        <p:spPr>
          <a:xfrm>
            <a:off x="3762075" y="3548468"/>
            <a:ext cx="5983999" cy="2462213"/>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Ett bra greenområde även om greenens onduleringar begränsar möjliga flaggplaceringar. Ombyggnation inte nödvändigt.</a:t>
            </a:r>
          </a:p>
          <a:p>
            <a:r>
              <a:rPr lang="sv-SE" sz="1400" dirty="0"/>
              <a:t>2.     Önskvärt med gallring av träd för bättre ljusinsläpp och luftcirkulation.</a:t>
            </a:r>
          </a:p>
          <a:p>
            <a:pPr marL="342900" indent="-342900">
              <a:buAutoNum type="arabicPeriod" startAt="3"/>
            </a:pPr>
            <a:r>
              <a:rPr lang="sv-SE" sz="1400" dirty="0"/>
              <a:t>Båda tee områden bör byggas om och utökas så mycket som möjligt. För att erhålla   maximal ny tee yta måste förmodligen spelarvägens dragning ändras. Hög prioritet av ombyggnation av röd tee.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      - Önskvärt med föryngring av skog framförallt på vänster sida av greenområdet.</a:t>
            </a:r>
          </a:p>
        </p:txBody>
      </p:sp>
      <p:sp>
        <p:nvSpPr>
          <p:cNvPr id="22" name="textruta 21">
            <a:extLst>
              <a:ext uri="{FF2B5EF4-FFF2-40B4-BE49-F238E27FC236}">
                <a16:creationId xmlns:a16="http://schemas.microsoft.com/office/drawing/2014/main" id="{D829D391-7FA5-4EA4-96BA-E8087C8ADE93}"/>
              </a:ext>
            </a:extLst>
          </p:cNvPr>
          <p:cNvSpPr txBox="1"/>
          <p:nvPr/>
        </p:nvSpPr>
        <p:spPr>
          <a:xfrm>
            <a:off x="8043839" y="721453"/>
            <a:ext cx="211298" cy="523220"/>
          </a:xfrm>
          <a:prstGeom prst="rect">
            <a:avLst/>
          </a:prstGeom>
          <a:noFill/>
        </p:spPr>
        <p:txBody>
          <a:bodyPr wrap="square" rtlCol="0">
            <a:spAutoFit/>
          </a:bodyPr>
          <a:lstStyle/>
          <a:p>
            <a:r>
              <a:rPr lang="sv-SE" sz="2800" b="1" dirty="0">
                <a:solidFill>
                  <a:srgbClr val="FFC000"/>
                </a:solidFill>
              </a:rPr>
              <a:t>1</a:t>
            </a:r>
          </a:p>
        </p:txBody>
      </p:sp>
      <p:sp>
        <p:nvSpPr>
          <p:cNvPr id="23" name="textruta 22">
            <a:extLst>
              <a:ext uri="{FF2B5EF4-FFF2-40B4-BE49-F238E27FC236}">
                <a16:creationId xmlns:a16="http://schemas.microsoft.com/office/drawing/2014/main" id="{A75A4FC6-2ACA-4EC0-8153-A0997191CA39}"/>
              </a:ext>
            </a:extLst>
          </p:cNvPr>
          <p:cNvSpPr txBox="1"/>
          <p:nvPr/>
        </p:nvSpPr>
        <p:spPr>
          <a:xfrm>
            <a:off x="7364976" y="1402588"/>
            <a:ext cx="269234" cy="523220"/>
          </a:xfrm>
          <a:prstGeom prst="rect">
            <a:avLst/>
          </a:prstGeom>
          <a:noFill/>
        </p:spPr>
        <p:txBody>
          <a:bodyPr wrap="square" rtlCol="0">
            <a:spAutoFit/>
          </a:bodyPr>
          <a:lstStyle/>
          <a:p>
            <a:r>
              <a:rPr lang="sv-SE" sz="2800" b="1" dirty="0">
                <a:solidFill>
                  <a:srgbClr val="FFC000"/>
                </a:solidFill>
              </a:rPr>
              <a:t>2</a:t>
            </a:r>
          </a:p>
        </p:txBody>
      </p:sp>
      <p:sp>
        <p:nvSpPr>
          <p:cNvPr id="26" name="textruta 25">
            <a:extLst>
              <a:ext uri="{FF2B5EF4-FFF2-40B4-BE49-F238E27FC236}">
                <a16:creationId xmlns:a16="http://schemas.microsoft.com/office/drawing/2014/main" id="{69A4A888-32D3-42EE-8D0B-E14E7A1FF39E}"/>
              </a:ext>
            </a:extLst>
          </p:cNvPr>
          <p:cNvSpPr txBox="1"/>
          <p:nvPr/>
        </p:nvSpPr>
        <p:spPr>
          <a:xfrm>
            <a:off x="5064174" y="2310266"/>
            <a:ext cx="347618" cy="523220"/>
          </a:xfrm>
          <a:prstGeom prst="rect">
            <a:avLst/>
          </a:prstGeom>
          <a:noFill/>
        </p:spPr>
        <p:txBody>
          <a:bodyPr wrap="square" rtlCol="0">
            <a:spAutoFit/>
          </a:bodyPr>
          <a:lstStyle/>
          <a:p>
            <a:r>
              <a:rPr lang="sv-SE" sz="2800" b="1" dirty="0">
                <a:solidFill>
                  <a:srgbClr val="FFC000"/>
                </a:solidFill>
              </a:rPr>
              <a:t>3</a:t>
            </a:r>
          </a:p>
        </p:txBody>
      </p:sp>
      <p:sp>
        <p:nvSpPr>
          <p:cNvPr id="28" name="textruta 27">
            <a:extLst>
              <a:ext uri="{FF2B5EF4-FFF2-40B4-BE49-F238E27FC236}">
                <a16:creationId xmlns:a16="http://schemas.microsoft.com/office/drawing/2014/main" id="{DE0658F3-283F-4469-936A-6DA3DE590D4D}"/>
              </a:ext>
            </a:extLst>
          </p:cNvPr>
          <p:cNvSpPr txBox="1"/>
          <p:nvPr/>
        </p:nvSpPr>
        <p:spPr>
          <a:xfrm>
            <a:off x="7858912" y="6581001"/>
            <a:ext cx="2047088"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14" name="textruta 13">
            <a:extLst>
              <a:ext uri="{FF2B5EF4-FFF2-40B4-BE49-F238E27FC236}">
                <a16:creationId xmlns:a16="http://schemas.microsoft.com/office/drawing/2014/main" id="{58058E50-A41B-4094-9081-8BCF48FA5FD4}"/>
              </a:ext>
            </a:extLst>
          </p:cNvPr>
          <p:cNvSpPr txBox="1"/>
          <p:nvPr/>
        </p:nvSpPr>
        <p:spPr>
          <a:xfrm>
            <a:off x="1762235" y="2553115"/>
            <a:ext cx="461788" cy="523220"/>
          </a:xfrm>
          <a:prstGeom prst="rect">
            <a:avLst/>
          </a:prstGeom>
          <a:noFill/>
        </p:spPr>
        <p:txBody>
          <a:bodyPr wrap="square">
            <a:spAutoFit/>
          </a:bodyPr>
          <a:lstStyle/>
          <a:p>
            <a:r>
              <a:rPr lang="sv-SE" sz="2800" b="1" dirty="0"/>
              <a:t>1</a:t>
            </a:r>
          </a:p>
        </p:txBody>
      </p:sp>
      <p:sp>
        <p:nvSpPr>
          <p:cNvPr id="16" name="Ellips 15">
            <a:extLst>
              <a:ext uri="{FF2B5EF4-FFF2-40B4-BE49-F238E27FC236}">
                <a16:creationId xmlns:a16="http://schemas.microsoft.com/office/drawing/2014/main" id="{599631C3-1F29-4D5F-963C-E3913A592C0F}"/>
              </a:ext>
            </a:extLst>
          </p:cNvPr>
          <p:cNvSpPr/>
          <p:nvPr/>
        </p:nvSpPr>
        <p:spPr>
          <a:xfrm>
            <a:off x="1546853" y="2401047"/>
            <a:ext cx="740274" cy="82735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240E9282-7BDB-4FDF-99A9-32C70499327E}"/>
              </a:ext>
            </a:extLst>
          </p:cNvPr>
          <p:cNvSpPr txBox="1"/>
          <p:nvPr/>
        </p:nvSpPr>
        <p:spPr>
          <a:xfrm>
            <a:off x="2503287" y="2997024"/>
            <a:ext cx="437931" cy="523220"/>
          </a:xfrm>
          <a:prstGeom prst="rect">
            <a:avLst/>
          </a:prstGeom>
          <a:noFill/>
        </p:spPr>
        <p:txBody>
          <a:bodyPr wrap="square">
            <a:spAutoFit/>
          </a:bodyPr>
          <a:lstStyle/>
          <a:p>
            <a:r>
              <a:rPr lang="sv-SE" sz="2800" b="1" dirty="0"/>
              <a:t>2</a:t>
            </a:r>
          </a:p>
        </p:txBody>
      </p:sp>
      <p:sp>
        <p:nvSpPr>
          <p:cNvPr id="20" name="textruta 19">
            <a:extLst>
              <a:ext uri="{FF2B5EF4-FFF2-40B4-BE49-F238E27FC236}">
                <a16:creationId xmlns:a16="http://schemas.microsoft.com/office/drawing/2014/main" id="{3F42FC78-3313-4EDB-8C54-5719AD343DD0}"/>
              </a:ext>
            </a:extLst>
          </p:cNvPr>
          <p:cNvSpPr txBox="1"/>
          <p:nvPr/>
        </p:nvSpPr>
        <p:spPr>
          <a:xfrm>
            <a:off x="1863512" y="4855040"/>
            <a:ext cx="383403" cy="523220"/>
          </a:xfrm>
          <a:prstGeom prst="rect">
            <a:avLst/>
          </a:prstGeom>
          <a:noFill/>
        </p:spPr>
        <p:txBody>
          <a:bodyPr wrap="square">
            <a:spAutoFit/>
          </a:bodyPr>
          <a:lstStyle/>
          <a:p>
            <a:r>
              <a:rPr lang="sv-SE" sz="2800" b="1" dirty="0"/>
              <a:t>3</a:t>
            </a:r>
          </a:p>
        </p:txBody>
      </p:sp>
      <p:sp>
        <p:nvSpPr>
          <p:cNvPr id="6" name="Ellips 5">
            <a:extLst>
              <a:ext uri="{FF2B5EF4-FFF2-40B4-BE49-F238E27FC236}">
                <a16:creationId xmlns:a16="http://schemas.microsoft.com/office/drawing/2014/main" id="{6EAEEB5C-CCFC-4E02-A55B-0D7F9433086C}"/>
              </a:ext>
            </a:extLst>
          </p:cNvPr>
          <p:cNvSpPr/>
          <p:nvPr/>
        </p:nvSpPr>
        <p:spPr>
          <a:xfrm rot="1258597">
            <a:off x="2331091" y="2649116"/>
            <a:ext cx="616513" cy="120161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CBF191F3-17DD-47B5-8580-8362B19293B9}"/>
              </a:ext>
            </a:extLst>
          </p:cNvPr>
          <p:cNvSpPr/>
          <p:nvPr/>
        </p:nvSpPr>
        <p:spPr>
          <a:xfrm>
            <a:off x="1472269" y="4398320"/>
            <a:ext cx="797573" cy="110485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22480122"/>
      </p:ext>
    </p:extLst>
  </p:cSld>
  <p:clrMapOvr>
    <a:masterClrMapping/>
  </p:clrMapOvr>
  <p:transition spd="slow" advClick="0" advTm="1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träd, utomhus, fält&#10;&#10;Automatiskt genererad beskrivning">
            <a:extLst>
              <a:ext uri="{FF2B5EF4-FFF2-40B4-BE49-F238E27FC236}">
                <a16:creationId xmlns:a16="http://schemas.microsoft.com/office/drawing/2014/main" id="{0BB1B14D-F38A-4CD7-BFB1-95D09B8BB5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60" y="22723"/>
            <a:ext cx="7481710" cy="6572563"/>
          </a:xfrm>
          <a:prstGeom prst="rect">
            <a:avLst/>
          </a:prstGeom>
        </p:spPr>
      </p:pic>
      <p:sp>
        <p:nvSpPr>
          <p:cNvPr id="5" name="textruta 4">
            <a:extLst>
              <a:ext uri="{FF2B5EF4-FFF2-40B4-BE49-F238E27FC236}">
                <a16:creationId xmlns:a16="http://schemas.microsoft.com/office/drawing/2014/main" id="{9EFCB216-56EA-48A6-B74D-2F25CF607AB4}"/>
              </a:ext>
            </a:extLst>
          </p:cNvPr>
          <p:cNvSpPr txBox="1"/>
          <p:nvPr/>
        </p:nvSpPr>
        <p:spPr>
          <a:xfrm>
            <a:off x="8176311" y="6603504"/>
            <a:ext cx="1895385"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13" name="textruta 12">
            <a:extLst>
              <a:ext uri="{FF2B5EF4-FFF2-40B4-BE49-F238E27FC236}">
                <a16:creationId xmlns:a16="http://schemas.microsoft.com/office/drawing/2014/main" id="{D5CF5401-44C7-4341-81F2-9A47F0020797}"/>
              </a:ext>
            </a:extLst>
          </p:cNvPr>
          <p:cNvSpPr txBox="1"/>
          <p:nvPr/>
        </p:nvSpPr>
        <p:spPr>
          <a:xfrm>
            <a:off x="4344985" y="615068"/>
            <a:ext cx="2671892" cy="923330"/>
          </a:xfrm>
          <a:prstGeom prst="rect">
            <a:avLst/>
          </a:prstGeom>
          <a:noFill/>
        </p:spPr>
        <p:txBody>
          <a:bodyPr wrap="square">
            <a:spAutoFit/>
          </a:bodyPr>
          <a:lstStyle/>
          <a:p>
            <a:r>
              <a:rPr lang="sv-SE" b="1" dirty="0">
                <a:solidFill>
                  <a:srgbClr val="FFFF00"/>
                </a:solidFill>
              </a:rPr>
              <a:t>Önskvärt med gallring av träd för bättre ljus och luftcirkulation</a:t>
            </a:r>
          </a:p>
        </p:txBody>
      </p:sp>
      <p:sp>
        <p:nvSpPr>
          <p:cNvPr id="16" name="Pil: höger 15">
            <a:extLst>
              <a:ext uri="{FF2B5EF4-FFF2-40B4-BE49-F238E27FC236}">
                <a16:creationId xmlns:a16="http://schemas.microsoft.com/office/drawing/2014/main" id="{0BD4748C-ACF4-4B8D-B1B3-4BDE0FDEDF53}"/>
              </a:ext>
            </a:extLst>
          </p:cNvPr>
          <p:cNvSpPr/>
          <p:nvPr/>
        </p:nvSpPr>
        <p:spPr>
          <a:xfrm>
            <a:off x="2277197" y="3333376"/>
            <a:ext cx="2890008" cy="19294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Pil: höger 16">
            <a:extLst>
              <a:ext uri="{FF2B5EF4-FFF2-40B4-BE49-F238E27FC236}">
                <a16:creationId xmlns:a16="http://schemas.microsoft.com/office/drawing/2014/main" id="{4CFDE2BD-71A2-4799-8E58-A4CD66013D46}"/>
              </a:ext>
            </a:extLst>
          </p:cNvPr>
          <p:cNvSpPr/>
          <p:nvPr/>
        </p:nvSpPr>
        <p:spPr>
          <a:xfrm>
            <a:off x="3203546" y="4949810"/>
            <a:ext cx="2590101" cy="19294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F143F2A1-B401-4ABF-939C-FE9A038812A8}"/>
              </a:ext>
            </a:extLst>
          </p:cNvPr>
          <p:cNvSpPr txBox="1"/>
          <p:nvPr/>
        </p:nvSpPr>
        <p:spPr>
          <a:xfrm>
            <a:off x="1607405" y="3749481"/>
            <a:ext cx="3660222" cy="1200329"/>
          </a:xfrm>
          <a:prstGeom prst="rect">
            <a:avLst/>
          </a:prstGeom>
          <a:noFill/>
        </p:spPr>
        <p:txBody>
          <a:bodyPr wrap="square" rtlCol="0">
            <a:spAutoFit/>
          </a:bodyPr>
          <a:lstStyle/>
          <a:p>
            <a:r>
              <a:rPr lang="sv-SE" b="1" dirty="0">
                <a:solidFill>
                  <a:srgbClr val="FFFF00"/>
                </a:solidFill>
              </a:rPr>
              <a:t>Både gul och röd tee utökas så mycket som möjligt. Spelarvägens dragning ändras för att åstadkomma maximal yta för utslagsplatserna.</a:t>
            </a:r>
          </a:p>
        </p:txBody>
      </p:sp>
      <p:pic>
        <p:nvPicPr>
          <p:cNvPr id="20" name="Bildobjekt 19" descr="En bild som visar gräs, träd, utomhus, växt&#10;&#10;Automatiskt genererad beskrivning">
            <a:extLst>
              <a:ext uri="{FF2B5EF4-FFF2-40B4-BE49-F238E27FC236}">
                <a16:creationId xmlns:a16="http://schemas.microsoft.com/office/drawing/2014/main" id="{7DC8B6EF-A56A-4373-B3C1-1CBED0B283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3647" y="2799821"/>
            <a:ext cx="4112353" cy="3795464"/>
          </a:xfrm>
          <a:prstGeom prst="rect">
            <a:avLst/>
          </a:prstGeom>
        </p:spPr>
      </p:pic>
      <p:sp>
        <p:nvSpPr>
          <p:cNvPr id="22" name="textruta 21">
            <a:extLst>
              <a:ext uri="{FF2B5EF4-FFF2-40B4-BE49-F238E27FC236}">
                <a16:creationId xmlns:a16="http://schemas.microsoft.com/office/drawing/2014/main" id="{A3BCB3C8-953E-4A00-B998-60929C1271D6}"/>
              </a:ext>
            </a:extLst>
          </p:cNvPr>
          <p:cNvSpPr txBox="1"/>
          <p:nvPr/>
        </p:nvSpPr>
        <p:spPr>
          <a:xfrm>
            <a:off x="7921232" y="201336"/>
            <a:ext cx="1478108" cy="369332"/>
          </a:xfrm>
          <a:prstGeom prst="rect">
            <a:avLst/>
          </a:prstGeom>
          <a:noFill/>
        </p:spPr>
        <p:txBody>
          <a:bodyPr wrap="square" rtlCol="0">
            <a:spAutoFit/>
          </a:bodyPr>
          <a:lstStyle/>
          <a:p>
            <a:r>
              <a:rPr lang="sv-SE" b="1" dirty="0"/>
              <a:t>GUL – HÅL 2 </a:t>
            </a:r>
          </a:p>
        </p:txBody>
      </p:sp>
      <p:sp>
        <p:nvSpPr>
          <p:cNvPr id="2" name="textruta 1">
            <a:extLst>
              <a:ext uri="{FF2B5EF4-FFF2-40B4-BE49-F238E27FC236}">
                <a16:creationId xmlns:a16="http://schemas.microsoft.com/office/drawing/2014/main" id="{A3B1C87C-D043-43D3-906D-E22A77B66588}"/>
              </a:ext>
            </a:extLst>
          </p:cNvPr>
          <p:cNvSpPr txBox="1"/>
          <p:nvPr/>
        </p:nvSpPr>
        <p:spPr>
          <a:xfrm>
            <a:off x="7683944" y="3976205"/>
            <a:ext cx="2147081" cy="1200329"/>
          </a:xfrm>
          <a:prstGeom prst="rect">
            <a:avLst/>
          </a:prstGeom>
          <a:noFill/>
        </p:spPr>
        <p:txBody>
          <a:bodyPr wrap="square" rtlCol="0">
            <a:spAutoFit/>
          </a:bodyPr>
          <a:lstStyle/>
          <a:p>
            <a:r>
              <a:rPr lang="sv-SE" b="1" dirty="0">
                <a:solidFill>
                  <a:srgbClr val="FFFF00"/>
                </a:solidFill>
              </a:rPr>
              <a:t>Hög prioritet gällande ombyggnation av röd tee</a:t>
            </a:r>
          </a:p>
        </p:txBody>
      </p:sp>
      <p:pic>
        <p:nvPicPr>
          <p:cNvPr id="4" name="Bildobjekt 3"/>
          <p:cNvPicPr>
            <a:picLocks noChangeAspect="1"/>
          </p:cNvPicPr>
          <p:nvPr/>
        </p:nvPicPr>
        <p:blipFill>
          <a:blip r:embed="rId4"/>
          <a:stretch>
            <a:fillRect/>
          </a:stretch>
        </p:blipFill>
        <p:spPr>
          <a:xfrm>
            <a:off x="7930444" y="874888"/>
            <a:ext cx="1545167" cy="1545167"/>
          </a:xfrm>
          <a:prstGeom prst="rect">
            <a:avLst/>
          </a:prstGeom>
        </p:spPr>
      </p:pic>
    </p:spTree>
    <p:extLst>
      <p:ext uri="{BB962C8B-B14F-4D97-AF65-F5344CB8AC3E}">
        <p14:creationId xmlns:p14="http://schemas.microsoft.com/office/powerpoint/2010/main" val="2863158794"/>
      </p:ext>
    </p:extLst>
  </p:cSld>
  <p:clrMapOvr>
    <a:masterClrMapping/>
  </p:clrMapOvr>
  <p:transition spd="slow" advClick="0" advTm="1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natur, klippa, berg&#10;&#10;Automatiskt genererad beskrivning">
            <a:extLst>
              <a:ext uri="{FF2B5EF4-FFF2-40B4-BE49-F238E27FC236}">
                <a16:creationId xmlns:a16="http://schemas.microsoft.com/office/drawing/2014/main" id="{D7D6501B-7ABA-4E58-BD27-8681FBDE2D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719"/>
          <a:stretch/>
        </p:blipFill>
        <p:spPr>
          <a:xfrm>
            <a:off x="3772369" y="57442"/>
            <a:ext cx="6067155" cy="4072409"/>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F301D6F0-BB62-4B0E-8EAF-A20875640C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352" b="-151"/>
          <a:stretch/>
        </p:blipFill>
        <p:spPr>
          <a:xfrm>
            <a:off x="113512" y="531594"/>
            <a:ext cx="3525500" cy="6214852"/>
          </a:xfrm>
          <a:prstGeom prst="rect">
            <a:avLst/>
          </a:prstGeom>
        </p:spPr>
      </p:pic>
      <p:sp>
        <p:nvSpPr>
          <p:cNvPr id="7" name="textruta 6">
            <a:extLst>
              <a:ext uri="{FF2B5EF4-FFF2-40B4-BE49-F238E27FC236}">
                <a16:creationId xmlns:a16="http://schemas.microsoft.com/office/drawing/2014/main" id="{4C7DBF76-B2E4-4D9B-9EA6-E83765F90752}"/>
              </a:ext>
            </a:extLst>
          </p:cNvPr>
          <p:cNvSpPr txBox="1"/>
          <p:nvPr/>
        </p:nvSpPr>
        <p:spPr>
          <a:xfrm>
            <a:off x="146042" y="180510"/>
            <a:ext cx="1353491" cy="369332"/>
          </a:xfrm>
          <a:prstGeom prst="rect">
            <a:avLst/>
          </a:prstGeom>
          <a:noFill/>
        </p:spPr>
        <p:txBody>
          <a:bodyPr wrap="square">
            <a:spAutoFit/>
          </a:bodyPr>
          <a:lstStyle/>
          <a:p>
            <a:r>
              <a:rPr lang="sv-SE" sz="1800" b="1" u="sng" dirty="0"/>
              <a:t>GUL – HÅL 3</a:t>
            </a:r>
          </a:p>
        </p:txBody>
      </p:sp>
      <p:sp>
        <p:nvSpPr>
          <p:cNvPr id="8" name="textruta 7">
            <a:extLst>
              <a:ext uri="{FF2B5EF4-FFF2-40B4-BE49-F238E27FC236}">
                <a16:creationId xmlns:a16="http://schemas.microsoft.com/office/drawing/2014/main" id="{B08E920E-A922-468C-8A31-B021094A25ED}"/>
              </a:ext>
            </a:extLst>
          </p:cNvPr>
          <p:cNvSpPr txBox="1"/>
          <p:nvPr/>
        </p:nvSpPr>
        <p:spPr>
          <a:xfrm>
            <a:off x="3556000" y="4203587"/>
            <a:ext cx="6350000" cy="2523768"/>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Önskvärt med ombyggnation av vänster greenbunker med ny position för utökning av ingången till greenen samt möjlighet att öka greenytan.</a:t>
            </a:r>
          </a:p>
          <a:p>
            <a:r>
              <a:rPr lang="sv-SE" sz="1400" dirty="0"/>
              <a:t>2.     Två nya fairway bunkrar för definition av dog-leg och anvisning av landningsyta.</a:t>
            </a:r>
          </a:p>
          <a:p>
            <a:r>
              <a:rPr lang="sv-SE" sz="1400" dirty="0"/>
              <a:t>3.     Diket längs på fairway höger sida kulverteras.</a:t>
            </a:r>
          </a:p>
          <a:p>
            <a:r>
              <a:rPr lang="sv-SE" sz="1400" dirty="0"/>
              <a:t>4.     Båda tee områdena jämnas till och om möjligt gallring av träd för bättre ljus och lufttillförsel.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        -komplettering av bevattningsmöjligheter framför green</a:t>
            </a:r>
            <a:r>
              <a:rPr lang="sv-SE" sz="1400" dirty="0"/>
              <a:t> </a:t>
            </a:r>
          </a:p>
          <a:p>
            <a:r>
              <a:rPr lang="sv-SE" dirty="0"/>
              <a:t> </a:t>
            </a:r>
          </a:p>
        </p:txBody>
      </p:sp>
      <p:sp>
        <p:nvSpPr>
          <p:cNvPr id="9" name="Ellips 8">
            <a:extLst>
              <a:ext uri="{FF2B5EF4-FFF2-40B4-BE49-F238E27FC236}">
                <a16:creationId xmlns:a16="http://schemas.microsoft.com/office/drawing/2014/main" id="{636969BD-96D9-49E1-B469-23F776137A58}"/>
              </a:ext>
            </a:extLst>
          </p:cNvPr>
          <p:cNvSpPr/>
          <p:nvPr/>
        </p:nvSpPr>
        <p:spPr>
          <a:xfrm rot="8192138">
            <a:off x="1028470" y="3250731"/>
            <a:ext cx="190849" cy="169462"/>
          </a:xfrm>
          <a:prstGeom prst="ellipse">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3197E3EE-D256-4420-A6C5-5F686A56ADEC}"/>
              </a:ext>
            </a:extLst>
          </p:cNvPr>
          <p:cNvSpPr/>
          <p:nvPr/>
        </p:nvSpPr>
        <p:spPr>
          <a:xfrm rot="1806834">
            <a:off x="2424417" y="1969059"/>
            <a:ext cx="114948" cy="180372"/>
          </a:xfrm>
          <a:prstGeom prst="ellipse">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3AABC23B-8E01-4405-BA92-7C7B38195438}"/>
              </a:ext>
            </a:extLst>
          </p:cNvPr>
          <p:cNvSpPr txBox="1"/>
          <p:nvPr/>
        </p:nvSpPr>
        <p:spPr>
          <a:xfrm>
            <a:off x="4470723" y="3479624"/>
            <a:ext cx="256036" cy="523220"/>
          </a:xfrm>
          <a:prstGeom prst="rect">
            <a:avLst/>
          </a:prstGeom>
          <a:noFill/>
        </p:spPr>
        <p:txBody>
          <a:bodyPr wrap="square" rtlCol="0">
            <a:spAutoFit/>
          </a:bodyPr>
          <a:lstStyle/>
          <a:p>
            <a:r>
              <a:rPr lang="sv-SE" sz="2800" b="1" dirty="0">
                <a:solidFill>
                  <a:srgbClr val="FFC000"/>
                </a:solidFill>
              </a:rPr>
              <a:t>1</a:t>
            </a:r>
          </a:p>
        </p:txBody>
      </p:sp>
      <p:sp>
        <p:nvSpPr>
          <p:cNvPr id="36" name="textruta 35">
            <a:extLst>
              <a:ext uri="{FF2B5EF4-FFF2-40B4-BE49-F238E27FC236}">
                <a16:creationId xmlns:a16="http://schemas.microsoft.com/office/drawing/2014/main" id="{FE519DF6-0877-4A46-A9C0-29862E2A219A}"/>
              </a:ext>
            </a:extLst>
          </p:cNvPr>
          <p:cNvSpPr txBox="1"/>
          <p:nvPr/>
        </p:nvSpPr>
        <p:spPr>
          <a:xfrm>
            <a:off x="8263453" y="3423514"/>
            <a:ext cx="483260" cy="523220"/>
          </a:xfrm>
          <a:prstGeom prst="rect">
            <a:avLst/>
          </a:prstGeom>
          <a:noFill/>
        </p:spPr>
        <p:txBody>
          <a:bodyPr wrap="square" rtlCol="0">
            <a:spAutoFit/>
          </a:bodyPr>
          <a:lstStyle/>
          <a:p>
            <a:r>
              <a:rPr lang="sv-SE" sz="2800" b="1" dirty="0">
                <a:solidFill>
                  <a:srgbClr val="FFC000"/>
                </a:solidFill>
              </a:rPr>
              <a:t>2</a:t>
            </a:r>
          </a:p>
        </p:txBody>
      </p:sp>
      <p:sp>
        <p:nvSpPr>
          <p:cNvPr id="37" name="textruta 36">
            <a:extLst>
              <a:ext uri="{FF2B5EF4-FFF2-40B4-BE49-F238E27FC236}">
                <a16:creationId xmlns:a16="http://schemas.microsoft.com/office/drawing/2014/main" id="{D6EF2AC1-E86D-40E5-8DDE-92166E2071DA}"/>
              </a:ext>
            </a:extLst>
          </p:cNvPr>
          <p:cNvSpPr txBox="1"/>
          <p:nvPr/>
        </p:nvSpPr>
        <p:spPr>
          <a:xfrm>
            <a:off x="7240086" y="2329866"/>
            <a:ext cx="489149" cy="523220"/>
          </a:xfrm>
          <a:prstGeom prst="rect">
            <a:avLst/>
          </a:prstGeom>
          <a:noFill/>
        </p:spPr>
        <p:txBody>
          <a:bodyPr wrap="square" rtlCol="0">
            <a:spAutoFit/>
          </a:bodyPr>
          <a:lstStyle/>
          <a:p>
            <a:r>
              <a:rPr lang="sv-SE" sz="2800" b="1" dirty="0">
                <a:solidFill>
                  <a:srgbClr val="FFC000"/>
                </a:solidFill>
              </a:rPr>
              <a:t>3</a:t>
            </a:r>
          </a:p>
        </p:txBody>
      </p:sp>
      <p:sp>
        <p:nvSpPr>
          <p:cNvPr id="38" name="textruta 37">
            <a:extLst>
              <a:ext uri="{FF2B5EF4-FFF2-40B4-BE49-F238E27FC236}">
                <a16:creationId xmlns:a16="http://schemas.microsoft.com/office/drawing/2014/main" id="{2D51265C-7A71-4A56-A6F3-9DC1D383C78B}"/>
              </a:ext>
            </a:extLst>
          </p:cNvPr>
          <p:cNvSpPr txBox="1"/>
          <p:nvPr/>
        </p:nvSpPr>
        <p:spPr>
          <a:xfrm>
            <a:off x="9256019" y="365176"/>
            <a:ext cx="308180" cy="523220"/>
          </a:xfrm>
          <a:prstGeom prst="rect">
            <a:avLst/>
          </a:prstGeom>
          <a:noFill/>
        </p:spPr>
        <p:txBody>
          <a:bodyPr wrap="square" rtlCol="0">
            <a:spAutoFit/>
          </a:bodyPr>
          <a:lstStyle/>
          <a:p>
            <a:r>
              <a:rPr lang="sv-SE" sz="2800" b="1" dirty="0">
                <a:solidFill>
                  <a:srgbClr val="FFC000"/>
                </a:solidFill>
              </a:rPr>
              <a:t>4</a:t>
            </a:r>
          </a:p>
        </p:txBody>
      </p:sp>
      <p:sp>
        <p:nvSpPr>
          <p:cNvPr id="40" name="textruta 39">
            <a:extLst>
              <a:ext uri="{FF2B5EF4-FFF2-40B4-BE49-F238E27FC236}">
                <a16:creationId xmlns:a16="http://schemas.microsoft.com/office/drawing/2014/main" id="{4A2440C0-D309-4FA4-9844-7A750168B6D0}"/>
              </a:ext>
            </a:extLst>
          </p:cNvPr>
          <p:cNvSpPr txBox="1"/>
          <p:nvPr/>
        </p:nvSpPr>
        <p:spPr>
          <a:xfrm>
            <a:off x="7981231" y="6581001"/>
            <a:ext cx="2154441"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18" name="Ellips 17">
            <a:extLst>
              <a:ext uri="{FF2B5EF4-FFF2-40B4-BE49-F238E27FC236}">
                <a16:creationId xmlns:a16="http://schemas.microsoft.com/office/drawing/2014/main" id="{CE8A7BCC-4D1B-4268-8C48-D018A2DC4ECB}"/>
              </a:ext>
            </a:extLst>
          </p:cNvPr>
          <p:cNvSpPr/>
          <p:nvPr/>
        </p:nvSpPr>
        <p:spPr>
          <a:xfrm rot="425387">
            <a:off x="2327936" y="1587954"/>
            <a:ext cx="747868" cy="894658"/>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A15AE152-4A51-44CE-BCD4-87C7048C1847}"/>
              </a:ext>
            </a:extLst>
          </p:cNvPr>
          <p:cNvSpPr/>
          <p:nvPr/>
        </p:nvSpPr>
        <p:spPr>
          <a:xfrm>
            <a:off x="862105" y="2687477"/>
            <a:ext cx="616513" cy="107267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FFD9F223-1261-4046-9754-A5A3B156AB81}"/>
              </a:ext>
            </a:extLst>
          </p:cNvPr>
          <p:cNvSpPr/>
          <p:nvPr/>
        </p:nvSpPr>
        <p:spPr>
          <a:xfrm rot="21318870">
            <a:off x="1768739" y="2858838"/>
            <a:ext cx="477234" cy="122825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2E9A3E0A-8221-44F6-9FFF-CE889C431E5C}"/>
              </a:ext>
            </a:extLst>
          </p:cNvPr>
          <p:cNvSpPr/>
          <p:nvPr/>
        </p:nvSpPr>
        <p:spPr>
          <a:xfrm rot="4443661">
            <a:off x="1988521" y="4671035"/>
            <a:ext cx="1221905" cy="81951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3772FDBB-DFB5-436F-B4C3-08233229945A}"/>
              </a:ext>
            </a:extLst>
          </p:cNvPr>
          <p:cNvSpPr txBox="1"/>
          <p:nvPr/>
        </p:nvSpPr>
        <p:spPr>
          <a:xfrm flipH="1">
            <a:off x="2494124" y="1797635"/>
            <a:ext cx="219358" cy="523220"/>
          </a:xfrm>
          <a:prstGeom prst="rect">
            <a:avLst/>
          </a:prstGeom>
          <a:noFill/>
        </p:spPr>
        <p:txBody>
          <a:bodyPr wrap="square">
            <a:spAutoFit/>
          </a:bodyPr>
          <a:lstStyle/>
          <a:p>
            <a:r>
              <a:rPr lang="sv-SE" sz="2800" b="1" dirty="0"/>
              <a:t>1</a:t>
            </a:r>
          </a:p>
        </p:txBody>
      </p:sp>
      <p:sp>
        <p:nvSpPr>
          <p:cNvPr id="25" name="textruta 24">
            <a:extLst>
              <a:ext uri="{FF2B5EF4-FFF2-40B4-BE49-F238E27FC236}">
                <a16:creationId xmlns:a16="http://schemas.microsoft.com/office/drawing/2014/main" id="{CDBEB078-0E12-4127-9B9F-4822DC891E37}"/>
              </a:ext>
            </a:extLst>
          </p:cNvPr>
          <p:cNvSpPr txBox="1"/>
          <p:nvPr/>
        </p:nvSpPr>
        <p:spPr>
          <a:xfrm>
            <a:off x="1166946" y="3106393"/>
            <a:ext cx="312456" cy="523220"/>
          </a:xfrm>
          <a:prstGeom prst="rect">
            <a:avLst/>
          </a:prstGeom>
          <a:noFill/>
        </p:spPr>
        <p:txBody>
          <a:bodyPr wrap="square">
            <a:spAutoFit/>
          </a:bodyPr>
          <a:lstStyle/>
          <a:p>
            <a:r>
              <a:rPr lang="sv-SE" sz="2800" b="1" dirty="0"/>
              <a:t>2</a:t>
            </a:r>
          </a:p>
        </p:txBody>
      </p:sp>
      <p:sp>
        <p:nvSpPr>
          <p:cNvPr id="27" name="Ellips 26">
            <a:extLst>
              <a:ext uri="{FF2B5EF4-FFF2-40B4-BE49-F238E27FC236}">
                <a16:creationId xmlns:a16="http://schemas.microsoft.com/office/drawing/2014/main" id="{F11C5C45-104C-442F-8A33-5FCD3AE06C90}"/>
              </a:ext>
            </a:extLst>
          </p:cNvPr>
          <p:cNvSpPr/>
          <p:nvPr/>
        </p:nvSpPr>
        <p:spPr>
          <a:xfrm rot="8192138">
            <a:off x="1171284" y="3004522"/>
            <a:ext cx="190849" cy="169462"/>
          </a:xfrm>
          <a:prstGeom prst="ellipse">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74331075-7642-48F9-B675-D0911ECD6DB0}"/>
              </a:ext>
            </a:extLst>
          </p:cNvPr>
          <p:cNvSpPr txBox="1"/>
          <p:nvPr/>
        </p:nvSpPr>
        <p:spPr>
          <a:xfrm>
            <a:off x="1721199" y="3211352"/>
            <a:ext cx="218113" cy="523220"/>
          </a:xfrm>
          <a:prstGeom prst="rect">
            <a:avLst/>
          </a:prstGeom>
          <a:noFill/>
        </p:spPr>
        <p:txBody>
          <a:bodyPr wrap="square">
            <a:spAutoFit/>
          </a:bodyPr>
          <a:lstStyle/>
          <a:p>
            <a:r>
              <a:rPr lang="sv-SE" sz="2800" b="1" dirty="0"/>
              <a:t>3</a:t>
            </a:r>
          </a:p>
        </p:txBody>
      </p:sp>
      <p:sp>
        <p:nvSpPr>
          <p:cNvPr id="31" name="textruta 30">
            <a:extLst>
              <a:ext uri="{FF2B5EF4-FFF2-40B4-BE49-F238E27FC236}">
                <a16:creationId xmlns:a16="http://schemas.microsoft.com/office/drawing/2014/main" id="{E603ADF2-7CA8-494B-9F3C-DB9A82B8FC2E}"/>
              </a:ext>
            </a:extLst>
          </p:cNvPr>
          <p:cNvSpPr txBox="1"/>
          <p:nvPr/>
        </p:nvSpPr>
        <p:spPr>
          <a:xfrm>
            <a:off x="2456336" y="4819182"/>
            <a:ext cx="286274" cy="523220"/>
          </a:xfrm>
          <a:prstGeom prst="rect">
            <a:avLst/>
          </a:prstGeom>
          <a:noFill/>
        </p:spPr>
        <p:txBody>
          <a:bodyPr wrap="square">
            <a:spAutoFit/>
          </a:bodyPr>
          <a:lstStyle/>
          <a:p>
            <a:r>
              <a:rPr lang="sv-SE" sz="2800" b="1" dirty="0"/>
              <a:t>4</a:t>
            </a:r>
          </a:p>
        </p:txBody>
      </p:sp>
    </p:spTree>
    <p:extLst>
      <p:ext uri="{BB962C8B-B14F-4D97-AF65-F5344CB8AC3E}">
        <p14:creationId xmlns:p14="http://schemas.microsoft.com/office/powerpoint/2010/main" val="3010311009"/>
      </p:ext>
    </p:extLst>
  </p:cSld>
  <p:clrMapOvr>
    <a:masterClrMapping/>
  </p:clrMapOvr>
  <p:transition spd="slow" advClick="0" advTm="1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gräs, träd, utomhus, fält&#10;&#10;Automatiskt genererad beskrivning">
            <a:extLst>
              <a:ext uri="{FF2B5EF4-FFF2-40B4-BE49-F238E27FC236}">
                <a16:creationId xmlns:a16="http://schemas.microsoft.com/office/drawing/2014/main" id="{72116B08-1935-41A8-BFEF-87B9F53F4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708640" y="761957"/>
            <a:ext cx="4301957" cy="5358787"/>
          </a:xfrm>
          <a:prstGeom prst="rect">
            <a:avLst/>
          </a:prstGeom>
        </p:spPr>
      </p:pic>
      <p:cxnSp>
        <p:nvCxnSpPr>
          <p:cNvPr id="28" name="Straight Connector 2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9966"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Bildobjekt 2" descr="En bild som visar gräs, träd, utomhus, himmel&#10;&#10;Automatiskt genererad beskrivning">
            <a:extLst>
              <a:ext uri="{FF2B5EF4-FFF2-40B4-BE49-F238E27FC236}">
                <a16:creationId xmlns:a16="http://schemas.microsoft.com/office/drawing/2014/main" id="{BE9D9E2C-D80F-4705-A35E-D734F99EC9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053005" y="718441"/>
            <a:ext cx="4301956" cy="5364673"/>
          </a:xfrm>
          <a:prstGeom prst="rect">
            <a:avLst/>
          </a:prstGeom>
        </p:spPr>
      </p:pic>
      <p:sp>
        <p:nvSpPr>
          <p:cNvPr id="6" name="textruta 5">
            <a:extLst>
              <a:ext uri="{FF2B5EF4-FFF2-40B4-BE49-F238E27FC236}">
                <a16:creationId xmlns:a16="http://schemas.microsoft.com/office/drawing/2014/main" id="{4D553971-67DC-49AB-BE86-8EA46D19B61D}"/>
              </a:ext>
            </a:extLst>
          </p:cNvPr>
          <p:cNvSpPr txBox="1"/>
          <p:nvPr/>
        </p:nvSpPr>
        <p:spPr>
          <a:xfrm>
            <a:off x="1311534" y="4973217"/>
            <a:ext cx="2623069" cy="923330"/>
          </a:xfrm>
          <a:prstGeom prst="rect">
            <a:avLst/>
          </a:prstGeom>
          <a:noFill/>
        </p:spPr>
        <p:txBody>
          <a:bodyPr wrap="square" rtlCol="0">
            <a:spAutoFit/>
          </a:bodyPr>
          <a:lstStyle/>
          <a:p>
            <a:r>
              <a:rPr lang="sv-SE" b="1" dirty="0">
                <a:solidFill>
                  <a:srgbClr val="FFFF00"/>
                </a:solidFill>
              </a:rPr>
              <a:t>Gallring av omgivande träd för bättre ljus och luftcirkulation</a:t>
            </a:r>
          </a:p>
        </p:txBody>
      </p:sp>
      <p:sp>
        <p:nvSpPr>
          <p:cNvPr id="7" name="Pil: nedåt 6">
            <a:extLst>
              <a:ext uri="{FF2B5EF4-FFF2-40B4-BE49-F238E27FC236}">
                <a16:creationId xmlns:a16="http://schemas.microsoft.com/office/drawing/2014/main" id="{07F0E39E-487E-4B15-9364-75CE4C26EEEC}"/>
              </a:ext>
            </a:extLst>
          </p:cNvPr>
          <p:cNvSpPr/>
          <p:nvPr/>
        </p:nvSpPr>
        <p:spPr>
          <a:xfrm>
            <a:off x="1717646" y="1798876"/>
            <a:ext cx="40896" cy="823243"/>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242CCB07-8948-494A-82D5-B818CD58C7DE}"/>
              </a:ext>
            </a:extLst>
          </p:cNvPr>
          <p:cNvSpPr txBox="1"/>
          <p:nvPr/>
        </p:nvSpPr>
        <p:spPr>
          <a:xfrm>
            <a:off x="1451819" y="1035436"/>
            <a:ext cx="1441938" cy="923330"/>
          </a:xfrm>
          <a:prstGeom prst="rect">
            <a:avLst/>
          </a:prstGeom>
          <a:noFill/>
        </p:spPr>
        <p:txBody>
          <a:bodyPr wrap="square" rtlCol="0">
            <a:spAutoFit/>
          </a:bodyPr>
          <a:lstStyle/>
          <a:p>
            <a:r>
              <a:rPr lang="sv-SE" dirty="0"/>
              <a:t>Två nya  fairwaybunkrar</a:t>
            </a:r>
          </a:p>
        </p:txBody>
      </p:sp>
      <p:sp>
        <p:nvSpPr>
          <p:cNvPr id="17" name="Pil: nedåt 16">
            <a:extLst>
              <a:ext uri="{FF2B5EF4-FFF2-40B4-BE49-F238E27FC236}">
                <a16:creationId xmlns:a16="http://schemas.microsoft.com/office/drawing/2014/main" id="{38D34B5A-175A-4FB6-BB7B-271EE049EA52}"/>
              </a:ext>
            </a:extLst>
          </p:cNvPr>
          <p:cNvSpPr/>
          <p:nvPr/>
        </p:nvSpPr>
        <p:spPr>
          <a:xfrm>
            <a:off x="3688622" y="1875834"/>
            <a:ext cx="40896" cy="823243"/>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974F38FF-65DF-4CFC-B174-3D742851D574}"/>
              </a:ext>
            </a:extLst>
          </p:cNvPr>
          <p:cNvSpPr txBox="1"/>
          <p:nvPr/>
        </p:nvSpPr>
        <p:spPr>
          <a:xfrm>
            <a:off x="3556000" y="1143001"/>
            <a:ext cx="1467556" cy="646331"/>
          </a:xfrm>
          <a:prstGeom prst="rect">
            <a:avLst/>
          </a:prstGeom>
          <a:noFill/>
        </p:spPr>
        <p:txBody>
          <a:bodyPr wrap="square" rtlCol="0">
            <a:spAutoFit/>
          </a:bodyPr>
          <a:lstStyle/>
          <a:p>
            <a:r>
              <a:rPr lang="sv-SE" b="1" dirty="0">
                <a:solidFill>
                  <a:srgbClr val="FFFF00"/>
                </a:solidFill>
              </a:rPr>
              <a:t>Dike </a:t>
            </a:r>
            <a:r>
              <a:rPr lang="sv-SE" b="1" dirty="0" err="1">
                <a:solidFill>
                  <a:srgbClr val="FFFF00"/>
                </a:solidFill>
              </a:rPr>
              <a:t>kulverteras</a:t>
            </a:r>
            <a:endParaRPr lang="sv-SE" b="1" dirty="0">
              <a:solidFill>
                <a:srgbClr val="FFFF00"/>
              </a:solidFill>
            </a:endParaRPr>
          </a:p>
        </p:txBody>
      </p:sp>
      <p:sp>
        <p:nvSpPr>
          <p:cNvPr id="20" name="Pil: nedåt 19">
            <a:extLst>
              <a:ext uri="{FF2B5EF4-FFF2-40B4-BE49-F238E27FC236}">
                <a16:creationId xmlns:a16="http://schemas.microsoft.com/office/drawing/2014/main" id="{49680718-9D45-4990-8EC8-19D10FD029CE}"/>
              </a:ext>
            </a:extLst>
          </p:cNvPr>
          <p:cNvSpPr/>
          <p:nvPr/>
        </p:nvSpPr>
        <p:spPr>
          <a:xfrm>
            <a:off x="7497661" y="1681767"/>
            <a:ext cx="63616" cy="1017309"/>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ED806450-8A03-476D-875A-782B7B38DC50}"/>
              </a:ext>
            </a:extLst>
          </p:cNvPr>
          <p:cNvSpPr txBox="1"/>
          <p:nvPr/>
        </p:nvSpPr>
        <p:spPr>
          <a:xfrm>
            <a:off x="6745253" y="746663"/>
            <a:ext cx="2521043" cy="923330"/>
          </a:xfrm>
          <a:prstGeom prst="rect">
            <a:avLst/>
          </a:prstGeom>
          <a:noFill/>
        </p:spPr>
        <p:txBody>
          <a:bodyPr wrap="square" rtlCol="0">
            <a:spAutoFit/>
          </a:bodyPr>
          <a:lstStyle/>
          <a:p>
            <a:r>
              <a:rPr lang="sv-SE" dirty="0"/>
              <a:t>Ny position greenbunker = utökad inspelsyta till green </a:t>
            </a:r>
          </a:p>
        </p:txBody>
      </p:sp>
      <p:cxnSp>
        <p:nvCxnSpPr>
          <p:cNvPr id="16" name="Rak koppling 15">
            <a:extLst>
              <a:ext uri="{FF2B5EF4-FFF2-40B4-BE49-F238E27FC236}">
                <a16:creationId xmlns:a16="http://schemas.microsoft.com/office/drawing/2014/main" id="{D014D114-601D-472C-A4E0-A32144119B17}"/>
              </a:ext>
            </a:extLst>
          </p:cNvPr>
          <p:cNvCxnSpPr>
            <a:cxnSpLocks/>
          </p:cNvCxnSpPr>
          <p:nvPr/>
        </p:nvCxnSpPr>
        <p:spPr>
          <a:xfrm>
            <a:off x="7613534" y="2799743"/>
            <a:ext cx="68160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5" name="Pil: nedåt 24">
            <a:extLst>
              <a:ext uri="{FF2B5EF4-FFF2-40B4-BE49-F238E27FC236}">
                <a16:creationId xmlns:a16="http://schemas.microsoft.com/office/drawing/2014/main" id="{ED3165A1-CCBC-4526-9C17-BDB3A758FF89}"/>
              </a:ext>
            </a:extLst>
          </p:cNvPr>
          <p:cNvSpPr/>
          <p:nvPr/>
        </p:nvSpPr>
        <p:spPr>
          <a:xfrm>
            <a:off x="7922528" y="1604810"/>
            <a:ext cx="63616" cy="1017309"/>
          </a:xfrm>
          <a:prstGeom prst="down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68AB240C-560E-4510-B636-01138A4B769C}"/>
              </a:ext>
            </a:extLst>
          </p:cNvPr>
          <p:cNvSpPr txBox="1"/>
          <p:nvPr/>
        </p:nvSpPr>
        <p:spPr>
          <a:xfrm>
            <a:off x="7779300" y="3428999"/>
            <a:ext cx="1458671" cy="646331"/>
          </a:xfrm>
          <a:prstGeom prst="rect">
            <a:avLst/>
          </a:prstGeom>
          <a:noFill/>
        </p:spPr>
        <p:txBody>
          <a:bodyPr wrap="square">
            <a:spAutoFit/>
          </a:bodyPr>
          <a:lstStyle/>
          <a:p>
            <a:r>
              <a:rPr lang="sv-SE" dirty="0"/>
              <a:t>Dike </a:t>
            </a:r>
            <a:r>
              <a:rPr lang="sv-SE" dirty="0" err="1"/>
              <a:t>kulverteras</a:t>
            </a:r>
            <a:endParaRPr lang="sv-SE" dirty="0"/>
          </a:p>
        </p:txBody>
      </p:sp>
      <p:cxnSp>
        <p:nvCxnSpPr>
          <p:cNvPr id="23" name="Rak pilkoppling 22">
            <a:extLst>
              <a:ext uri="{FF2B5EF4-FFF2-40B4-BE49-F238E27FC236}">
                <a16:creationId xmlns:a16="http://schemas.microsoft.com/office/drawing/2014/main" id="{A65A11AF-570E-4295-9EE2-7E535C859A60}"/>
              </a:ext>
            </a:extLst>
          </p:cNvPr>
          <p:cNvCxnSpPr>
            <a:cxnSpLocks/>
          </p:cNvCxnSpPr>
          <p:nvPr/>
        </p:nvCxnSpPr>
        <p:spPr>
          <a:xfrm flipV="1">
            <a:off x="8595045" y="2973040"/>
            <a:ext cx="463492" cy="525171"/>
          </a:xfrm>
          <a:prstGeom prst="straightConnector1">
            <a:avLst/>
          </a:prstGeom>
          <a:ln w="28575">
            <a:solidFill>
              <a:srgbClr val="FFFF00"/>
            </a:solidFill>
            <a:tailEnd type="triangle"/>
          </a:ln>
        </p:spPr>
        <p:style>
          <a:lnRef idx="1">
            <a:schemeClr val="accent2"/>
          </a:lnRef>
          <a:fillRef idx="0">
            <a:schemeClr val="accent2"/>
          </a:fillRef>
          <a:effectRef idx="0">
            <a:schemeClr val="accent2"/>
          </a:effectRef>
          <a:fontRef idx="minor">
            <a:schemeClr val="tx1"/>
          </a:fontRef>
        </p:style>
      </p:cxnSp>
      <p:sp>
        <p:nvSpPr>
          <p:cNvPr id="32" name="textruta 31">
            <a:extLst>
              <a:ext uri="{FF2B5EF4-FFF2-40B4-BE49-F238E27FC236}">
                <a16:creationId xmlns:a16="http://schemas.microsoft.com/office/drawing/2014/main" id="{C6BD8987-1B65-4FE2-A652-D4007EE73B5C}"/>
              </a:ext>
            </a:extLst>
          </p:cNvPr>
          <p:cNvSpPr txBox="1"/>
          <p:nvPr/>
        </p:nvSpPr>
        <p:spPr>
          <a:xfrm>
            <a:off x="7704666" y="6111336"/>
            <a:ext cx="2308456"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34" name="textruta 33">
            <a:extLst>
              <a:ext uri="{FF2B5EF4-FFF2-40B4-BE49-F238E27FC236}">
                <a16:creationId xmlns:a16="http://schemas.microsoft.com/office/drawing/2014/main" id="{356A516D-F506-4BE7-90A4-49CFB502F114}"/>
              </a:ext>
            </a:extLst>
          </p:cNvPr>
          <p:cNvSpPr txBox="1"/>
          <p:nvPr/>
        </p:nvSpPr>
        <p:spPr>
          <a:xfrm>
            <a:off x="4621467" y="456956"/>
            <a:ext cx="1982058" cy="369332"/>
          </a:xfrm>
          <a:prstGeom prst="rect">
            <a:avLst/>
          </a:prstGeom>
          <a:noFill/>
        </p:spPr>
        <p:txBody>
          <a:bodyPr wrap="square" rtlCol="0">
            <a:spAutoFit/>
          </a:bodyPr>
          <a:lstStyle/>
          <a:p>
            <a:r>
              <a:rPr lang="sv-SE" dirty="0"/>
              <a:t>GUL – HÅL 3</a:t>
            </a:r>
          </a:p>
        </p:txBody>
      </p:sp>
      <p:pic>
        <p:nvPicPr>
          <p:cNvPr id="2" name="Bildobjekt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926" y="611481"/>
            <a:ext cx="764352" cy="764352"/>
          </a:xfrm>
          <a:prstGeom prst="rect">
            <a:avLst/>
          </a:prstGeom>
        </p:spPr>
      </p:pic>
    </p:spTree>
    <p:extLst>
      <p:ext uri="{BB962C8B-B14F-4D97-AF65-F5344CB8AC3E}">
        <p14:creationId xmlns:p14="http://schemas.microsoft.com/office/powerpoint/2010/main" val="2280767283"/>
      </p:ext>
    </p:extLst>
  </p:cSld>
  <p:clrMapOvr>
    <a:masterClrMapping/>
  </p:clrMapOvr>
  <p:transition spd="slow" advClick="0" advTm="15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växt&#10;&#10;Automatiskt genererad beskrivning">
            <a:extLst>
              <a:ext uri="{FF2B5EF4-FFF2-40B4-BE49-F238E27FC236}">
                <a16:creationId xmlns:a16="http://schemas.microsoft.com/office/drawing/2014/main" id="{8D25CEB4-ACA8-40E7-BF9F-064CDA07F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679" y="541177"/>
            <a:ext cx="3349526" cy="6167021"/>
          </a:xfrm>
          <a:prstGeom prst="rect">
            <a:avLst/>
          </a:prstGeom>
        </p:spPr>
      </p:pic>
      <p:pic>
        <p:nvPicPr>
          <p:cNvPr id="4" name="Bildobjekt 3" descr="En bild som visar träd, gräs, utomhus, område&#10;&#10;Automatiskt genererad beskrivning">
            <a:extLst>
              <a:ext uri="{FF2B5EF4-FFF2-40B4-BE49-F238E27FC236}">
                <a16:creationId xmlns:a16="http://schemas.microsoft.com/office/drawing/2014/main" id="{C228B8DC-881A-4355-B8B5-7547E642F1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3448" y="83979"/>
            <a:ext cx="6548233" cy="4002455"/>
          </a:xfrm>
          <a:prstGeom prst="rect">
            <a:avLst/>
          </a:prstGeom>
        </p:spPr>
      </p:pic>
      <p:sp>
        <p:nvSpPr>
          <p:cNvPr id="2" name="textruta 1">
            <a:extLst>
              <a:ext uri="{FF2B5EF4-FFF2-40B4-BE49-F238E27FC236}">
                <a16:creationId xmlns:a16="http://schemas.microsoft.com/office/drawing/2014/main" id="{13C470E3-CA23-4853-A98F-BFBA2FFA24CF}"/>
              </a:ext>
            </a:extLst>
          </p:cNvPr>
          <p:cNvSpPr txBox="1"/>
          <p:nvPr/>
        </p:nvSpPr>
        <p:spPr>
          <a:xfrm>
            <a:off x="3687704" y="4052936"/>
            <a:ext cx="6141302" cy="2523768"/>
          </a:xfrm>
          <a:prstGeom prst="rect">
            <a:avLst/>
          </a:prstGeom>
          <a:noFill/>
        </p:spPr>
        <p:txBody>
          <a:bodyPr wrap="square" rtlCol="0">
            <a:spAutoFit/>
          </a:bodyPr>
          <a:lstStyle/>
          <a:p>
            <a:r>
              <a:rPr lang="sv-SE" sz="1400" b="1" i="1" dirty="0"/>
              <a:t>        Förslag från Golfbanearkitekten avseende designförändringar</a:t>
            </a:r>
            <a:endParaRPr lang="sv-SE" sz="1400" dirty="0"/>
          </a:p>
          <a:p>
            <a:pPr marL="342900" indent="-342900">
              <a:buFont typeface="+mj-lt"/>
              <a:buAutoNum type="arabicPeriod"/>
            </a:pPr>
            <a:r>
              <a:rPr lang="sv-SE" sz="1400" dirty="0"/>
              <a:t> Med en nivåskillnad på 9 meter mellan tee och green kommer det alltid vara svårt att bedöma flaggplaceringen på green. Två etage och lutning innebär en hög svårighetsgrad vid puttning. Hela greenområdet byggs om. Idéskiss bifogas.</a:t>
            </a:r>
          </a:p>
          <a:p>
            <a:pPr marL="342900" indent="-342900">
              <a:buFont typeface="+mj-lt"/>
              <a:buAutoNum type="arabicPeriod"/>
            </a:pPr>
            <a:r>
              <a:rPr lang="sv-SE" sz="1400" dirty="0"/>
              <a:t> Viktigt att slänten upp till greenområdet är jämnt och lätt att underhålla.</a:t>
            </a:r>
          </a:p>
          <a:p>
            <a:pPr marL="342900" indent="-342900">
              <a:buFont typeface="+mj-lt"/>
              <a:buAutoNum type="arabicPeriod"/>
            </a:pPr>
            <a:r>
              <a:rPr lang="sv-SE" sz="1400" dirty="0"/>
              <a:t> Väl tilltagen gul tee men röd tee kan göras något större och jämnas till. </a:t>
            </a:r>
          </a:p>
          <a:p>
            <a:pPr marL="342900" indent="-342900">
              <a:buFont typeface="+mj-lt"/>
              <a:buAutoNum type="arabicPeriod"/>
            </a:pPr>
            <a:endParaRPr lang="sv-SE" sz="1400" b="1" i="1" dirty="0"/>
          </a:p>
          <a:p>
            <a:r>
              <a:rPr lang="sv-SE" sz="1400" b="1" i="1" dirty="0"/>
              <a:t>       Övriga synpunkter från Banutvecklingsgruppen &amp; </a:t>
            </a:r>
            <a:r>
              <a:rPr lang="sv-SE" sz="1400" b="1" i="1" dirty="0" err="1"/>
              <a:t>Banpersonalen</a:t>
            </a:r>
            <a:r>
              <a:rPr lang="sv-SE" sz="1400" b="1" i="1" dirty="0"/>
              <a:t> (underhåll)</a:t>
            </a:r>
          </a:p>
          <a:p>
            <a:r>
              <a:rPr lang="sv-SE" sz="1400" dirty="0"/>
              <a:t>      </a:t>
            </a:r>
            <a:r>
              <a:rPr lang="sv-SE" sz="1400" i="1" dirty="0"/>
              <a:t>- även gul tee kan byggas ut och jämnas till. </a:t>
            </a:r>
          </a:p>
          <a:p>
            <a:endParaRPr lang="sv-SE" dirty="0"/>
          </a:p>
        </p:txBody>
      </p:sp>
      <p:sp>
        <p:nvSpPr>
          <p:cNvPr id="14" name="textruta 13">
            <a:extLst>
              <a:ext uri="{FF2B5EF4-FFF2-40B4-BE49-F238E27FC236}">
                <a16:creationId xmlns:a16="http://schemas.microsoft.com/office/drawing/2014/main" id="{9EA577B2-407A-4F3B-8ECF-64A607D833BD}"/>
              </a:ext>
            </a:extLst>
          </p:cNvPr>
          <p:cNvSpPr txBox="1"/>
          <p:nvPr/>
        </p:nvSpPr>
        <p:spPr>
          <a:xfrm>
            <a:off x="4042131" y="2905780"/>
            <a:ext cx="504388" cy="523220"/>
          </a:xfrm>
          <a:prstGeom prst="rect">
            <a:avLst/>
          </a:prstGeom>
          <a:noFill/>
        </p:spPr>
        <p:txBody>
          <a:bodyPr wrap="square" rtlCol="0">
            <a:spAutoFit/>
          </a:bodyPr>
          <a:lstStyle/>
          <a:p>
            <a:r>
              <a:rPr lang="sv-SE" sz="2800" b="1" dirty="0">
                <a:solidFill>
                  <a:srgbClr val="FFC000"/>
                </a:solidFill>
              </a:rPr>
              <a:t>1</a:t>
            </a:r>
          </a:p>
        </p:txBody>
      </p:sp>
      <p:sp>
        <p:nvSpPr>
          <p:cNvPr id="15" name="textruta 14">
            <a:extLst>
              <a:ext uri="{FF2B5EF4-FFF2-40B4-BE49-F238E27FC236}">
                <a16:creationId xmlns:a16="http://schemas.microsoft.com/office/drawing/2014/main" id="{0046304F-EC66-4CB0-A3DD-6DC30E82C4EF}"/>
              </a:ext>
            </a:extLst>
          </p:cNvPr>
          <p:cNvSpPr txBox="1"/>
          <p:nvPr/>
        </p:nvSpPr>
        <p:spPr>
          <a:xfrm>
            <a:off x="5216797" y="2293383"/>
            <a:ext cx="442904" cy="523220"/>
          </a:xfrm>
          <a:prstGeom prst="rect">
            <a:avLst/>
          </a:prstGeom>
          <a:noFill/>
        </p:spPr>
        <p:txBody>
          <a:bodyPr wrap="square" rtlCol="0">
            <a:spAutoFit/>
          </a:bodyPr>
          <a:lstStyle/>
          <a:p>
            <a:r>
              <a:rPr lang="sv-SE" sz="2800" b="1" dirty="0">
                <a:solidFill>
                  <a:srgbClr val="FFC000"/>
                </a:solidFill>
              </a:rPr>
              <a:t>2</a:t>
            </a:r>
          </a:p>
        </p:txBody>
      </p:sp>
      <p:sp>
        <p:nvSpPr>
          <p:cNvPr id="16" name="textruta 15">
            <a:extLst>
              <a:ext uri="{FF2B5EF4-FFF2-40B4-BE49-F238E27FC236}">
                <a16:creationId xmlns:a16="http://schemas.microsoft.com/office/drawing/2014/main" id="{45DA52D1-9F2C-4E07-9221-2CFBCE5DE3A4}"/>
              </a:ext>
            </a:extLst>
          </p:cNvPr>
          <p:cNvSpPr txBox="1"/>
          <p:nvPr/>
        </p:nvSpPr>
        <p:spPr>
          <a:xfrm>
            <a:off x="8581922" y="1481749"/>
            <a:ext cx="504388" cy="523220"/>
          </a:xfrm>
          <a:prstGeom prst="rect">
            <a:avLst/>
          </a:prstGeom>
          <a:noFill/>
        </p:spPr>
        <p:txBody>
          <a:bodyPr wrap="square" rtlCol="0">
            <a:spAutoFit/>
          </a:bodyPr>
          <a:lstStyle/>
          <a:p>
            <a:r>
              <a:rPr lang="sv-SE" sz="2800" b="1" dirty="0">
                <a:solidFill>
                  <a:srgbClr val="FFC000"/>
                </a:solidFill>
              </a:rPr>
              <a:t>3</a:t>
            </a:r>
          </a:p>
        </p:txBody>
      </p:sp>
      <p:sp>
        <p:nvSpPr>
          <p:cNvPr id="18" name="textruta 17">
            <a:extLst>
              <a:ext uri="{FF2B5EF4-FFF2-40B4-BE49-F238E27FC236}">
                <a16:creationId xmlns:a16="http://schemas.microsoft.com/office/drawing/2014/main" id="{59F7A4C6-E106-4A7F-892F-6F77DC251A32}"/>
              </a:ext>
            </a:extLst>
          </p:cNvPr>
          <p:cNvSpPr txBox="1"/>
          <p:nvPr/>
        </p:nvSpPr>
        <p:spPr>
          <a:xfrm>
            <a:off x="8215051" y="6598934"/>
            <a:ext cx="1690950" cy="461665"/>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20" name="textruta 19">
            <a:extLst>
              <a:ext uri="{FF2B5EF4-FFF2-40B4-BE49-F238E27FC236}">
                <a16:creationId xmlns:a16="http://schemas.microsoft.com/office/drawing/2014/main" id="{D053E989-FF12-493A-8C18-E8CB4D0ECB89}"/>
              </a:ext>
            </a:extLst>
          </p:cNvPr>
          <p:cNvSpPr txBox="1"/>
          <p:nvPr/>
        </p:nvSpPr>
        <p:spPr>
          <a:xfrm>
            <a:off x="349323" y="83979"/>
            <a:ext cx="4951864" cy="369332"/>
          </a:xfrm>
          <a:prstGeom prst="rect">
            <a:avLst/>
          </a:prstGeom>
          <a:noFill/>
        </p:spPr>
        <p:txBody>
          <a:bodyPr wrap="square">
            <a:spAutoFit/>
          </a:bodyPr>
          <a:lstStyle/>
          <a:p>
            <a:r>
              <a:rPr lang="sv-SE" sz="1800" b="1" u="sng" dirty="0"/>
              <a:t>GUL – HÅL 4</a:t>
            </a:r>
          </a:p>
        </p:txBody>
      </p:sp>
      <p:sp>
        <p:nvSpPr>
          <p:cNvPr id="5" name="Ellips 4">
            <a:extLst>
              <a:ext uri="{FF2B5EF4-FFF2-40B4-BE49-F238E27FC236}">
                <a16:creationId xmlns:a16="http://schemas.microsoft.com/office/drawing/2014/main" id="{4909BBDD-7E5D-49AF-B297-C00D60144891}"/>
              </a:ext>
            </a:extLst>
          </p:cNvPr>
          <p:cNvSpPr/>
          <p:nvPr/>
        </p:nvSpPr>
        <p:spPr>
          <a:xfrm>
            <a:off x="1324079" y="1916689"/>
            <a:ext cx="1101938" cy="104342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AE7938F-95D6-43E6-8E39-1391D94C1B97}"/>
              </a:ext>
            </a:extLst>
          </p:cNvPr>
          <p:cNvSpPr/>
          <p:nvPr/>
        </p:nvSpPr>
        <p:spPr>
          <a:xfrm flipV="1">
            <a:off x="1486200" y="3091123"/>
            <a:ext cx="872155" cy="33787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6D1ACE34-5666-4496-91E8-8F23A2927EAA}"/>
              </a:ext>
            </a:extLst>
          </p:cNvPr>
          <p:cNvSpPr/>
          <p:nvPr/>
        </p:nvSpPr>
        <p:spPr>
          <a:xfrm>
            <a:off x="1189431" y="4111504"/>
            <a:ext cx="1101938" cy="124067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9FE2AF8A-6C7D-4F7F-A717-8419FA5ABE79}"/>
              </a:ext>
            </a:extLst>
          </p:cNvPr>
          <p:cNvSpPr txBox="1"/>
          <p:nvPr/>
        </p:nvSpPr>
        <p:spPr>
          <a:xfrm>
            <a:off x="7472101" y="1481749"/>
            <a:ext cx="277754" cy="523220"/>
          </a:xfrm>
          <a:prstGeom prst="rect">
            <a:avLst/>
          </a:prstGeom>
          <a:noFill/>
        </p:spPr>
        <p:txBody>
          <a:bodyPr wrap="square">
            <a:spAutoFit/>
          </a:bodyPr>
          <a:lstStyle/>
          <a:p>
            <a:r>
              <a:rPr lang="sv-SE" sz="2800" b="1" dirty="0">
                <a:solidFill>
                  <a:srgbClr val="FFC000"/>
                </a:solidFill>
              </a:rPr>
              <a:t>3</a:t>
            </a:r>
          </a:p>
        </p:txBody>
      </p:sp>
      <p:sp>
        <p:nvSpPr>
          <p:cNvPr id="22" name="textruta 21">
            <a:extLst>
              <a:ext uri="{FF2B5EF4-FFF2-40B4-BE49-F238E27FC236}">
                <a16:creationId xmlns:a16="http://schemas.microsoft.com/office/drawing/2014/main" id="{378B6AAC-0E47-41DF-8400-0E71AD8CE25D}"/>
              </a:ext>
            </a:extLst>
          </p:cNvPr>
          <p:cNvSpPr txBox="1"/>
          <p:nvPr/>
        </p:nvSpPr>
        <p:spPr>
          <a:xfrm>
            <a:off x="1735396" y="4545378"/>
            <a:ext cx="264122" cy="523220"/>
          </a:xfrm>
          <a:prstGeom prst="rect">
            <a:avLst/>
          </a:prstGeom>
          <a:noFill/>
        </p:spPr>
        <p:txBody>
          <a:bodyPr wrap="square">
            <a:spAutoFit/>
          </a:bodyPr>
          <a:lstStyle/>
          <a:p>
            <a:r>
              <a:rPr lang="sv-SE" sz="2800" b="1" dirty="0"/>
              <a:t>3</a:t>
            </a:r>
          </a:p>
        </p:txBody>
      </p:sp>
      <p:sp>
        <p:nvSpPr>
          <p:cNvPr id="23" name="textruta 22">
            <a:extLst>
              <a:ext uri="{FF2B5EF4-FFF2-40B4-BE49-F238E27FC236}">
                <a16:creationId xmlns:a16="http://schemas.microsoft.com/office/drawing/2014/main" id="{FA165EFF-F55B-42B7-A262-A353FA4B3E79}"/>
              </a:ext>
            </a:extLst>
          </p:cNvPr>
          <p:cNvSpPr txBox="1"/>
          <p:nvPr/>
        </p:nvSpPr>
        <p:spPr>
          <a:xfrm>
            <a:off x="1638175" y="2218190"/>
            <a:ext cx="361342" cy="523220"/>
          </a:xfrm>
          <a:prstGeom prst="rect">
            <a:avLst/>
          </a:prstGeom>
          <a:noFill/>
        </p:spPr>
        <p:txBody>
          <a:bodyPr wrap="square">
            <a:spAutoFit/>
          </a:bodyPr>
          <a:lstStyle/>
          <a:p>
            <a:r>
              <a:rPr lang="sv-SE" sz="2800" b="1" dirty="0"/>
              <a:t>1</a:t>
            </a:r>
          </a:p>
        </p:txBody>
      </p:sp>
      <p:sp>
        <p:nvSpPr>
          <p:cNvPr id="24" name="textruta 23">
            <a:extLst>
              <a:ext uri="{FF2B5EF4-FFF2-40B4-BE49-F238E27FC236}">
                <a16:creationId xmlns:a16="http://schemas.microsoft.com/office/drawing/2014/main" id="{4A0A0BDD-0EFE-43DF-93D3-E7474F09FC2C}"/>
              </a:ext>
            </a:extLst>
          </p:cNvPr>
          <p:cNvSpPr txBox="1"/>
          <p:nvPr/>
        </p:nvSpPr>
        <p:spPr>
          <a:xfrm>
            <a:off x="1741056" y="3012588"/>
            <a:ext cx="248786"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2581023476"/>
      </p:ext>
    </p:extLst>
  </p:cSld>
  <p:clrMapOvr>
    <a:masterClrMapping/>
  </p:clrMapOvr>
  <p:transition spd="slow" advClick="0" advTm="15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natur&#10;&#10;Automatiskt genererad beskrivning">
            <a:extLst>
              <a:ext uri="{FF2B5EF4-FFF2-40B4-BE49-F238E27FC236}">
                <a16:creationId xmlns:a16="http://schemas.microsoft.com/office/drawing/2014/main" id="{36B054D8-5D1C-450F-99FE-CF2AA980BE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4"/>
          <a:stretch/>
        </p:blipFill>
        <p:spPr>
          <a:xfrm>
            <a:off x="5597221" y="0"/>
            <a:ext cx="4242927" cy="6494762"/>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49EDFD04-DCAC-43DA-B2AA-2DE48488A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212" y="1066771"/>
            <a:ext cx="2990374" cy="5308092"/>
          </a:xfrm>
          <a:prstGeom prst="rect">
            <a:avLst/>
          </a:prstGeom>
        </p:spPr>
      </p:pic>
      <p:sp>
        <p:nvSpPr>
          <p:cNvPr id="2" name="textruta 1">
            <a:extLst>
              <a:ext uri="{FF2B5EF4-FFF2-40B4-BE49-F238E27FC236}">
                <a16:creationId xmlns:a16="http://schemas.microsoft.com/office/drawing/2014/main" id="{25CD8BE3-206F-4DFD-8EDD-8D4603F7958C}"/>
              </a:ext>
            </a:extLst>
          </p:cNvPr>
          <p:cNvSpPr txBox="1"/>
          <p:nvPr/>
        </p:nvSpPr>
        <p:spPr>
          <a:xfrm>
            <a:off x="3095396" y="189084"/>
            <a:ext cx="2436159" cy="6124752"/>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endParaRPr lang="sv-SE" sz="1400" dirty="0"/>
          </a:p>
          <a:p>
            <a:pPr marL="342900" indent="-342900">
              <a:buAutoNum type="arabicPeriod"/>
            </a:pPr>
            <a:r>
              <a:rPr lang="sv-SE" sz="1400" dirty="0"/>
              <a:t>Starkt ondulerad som kräver ombyggnation för fler flaggplaceringar (referens modell för ombyggnation Blå 1-6).</a:t>
            </a:r>
          </a:p>
          <a:p>
            <a:pPr marL="342900" indent="-342900">
              <a:buAutoNum type="arabicPeriod"/>
            </a:pPr>
            <a:r>
              <a:rPr lang="sv-SE" sz="1400" dirty="0"/>
              <a:t>Nya fairwaybunkrar för att öka säkerheten mot angränsande fastigheter samt definition av spellinje.</a:t>
            </a:r>
          </a:p>
          <a:p>
            <a:pPr marL="342900" indent="-342900">
              <a:buAutoNum type="arabicPeriod"/>
            </a:pPr>
            <a:r>
              <a:rPr lang="sv-SE" sz="1400" dirty="0"/>
              <a:t>Gul tee flyttas ca 15 meter till höger medan röd tee flyttas fram ca 25 till 30 meter. Idag är hålet onödigt långt från röd tee.     </a:t>
            </a:r>
          </a:p>
          <a:p>
            <a:pPr marL="342900" indent="-342900">
              <a:buAutoNum type="arabicPeriod"/>
            </a:pPr>
            <a:r>
              <a:rPr lang="sv-SE" sz="1400" dirty="0"/>
              <a:t>Ny plantering av träd.</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-nyplantering av träd vid greenområdet för förtydligande av ”allén”. </a:t>
            </a:r>
          </a:p>
          <a:p>
            <a:pPr marL="342900" indent="-342900">
              <a:buAutoNum type="arabicPeriod"/>
            </a:pPr>
            <a:endParaRPr lang="sv-SE" sz="1400" dirty="0"/>
          </a:p>
        </p:txBody>
      </p:sp>
      <p:sp>
        <p:nvSpPr>
          <p:cNvPr id="21" name="textruta 20">
            <a:extLst>
              <a:ext uri="{FF2B5EF4-FFF2-40B4-BE49-F238E27FC236}">
                <a16:creationId xmlns:a16="http://schemas.microsoft.com/office/drawing/2014/main" id="{DB44E433-C714-4A79-B668-6B9C565263B3}"/>
              </a:ext>
            </a:extLst>
          </p:cNvPr>
          <p:cNvSpPr txBox="1"/>
          <p:nvPr/>
        </p:nvSpPr>
        <p:spPr>
          <a:xfrm>
            <a:off x="5880007" y="5922572"/>
            <a:ext cx="352391" cy="475655"/>
          </a:xfrm>
          <a:prstGeom prst="rect">
            <a:avLst/>
          </a:prstGeom>
          <a:noFill/>
        </p:spPr>
        <p:txBody>
          <a:bodyPr wrap="square" rtlCol="0">
            <a:spAutoFit/>
          </a:bodyPr>
          <a:lstStyle/>
          <a:p>
            <a:r>
              <a:rPr lang="sv-SE" sz="2800" b="1" dirty="0">
                <a:solidFill>
                  <a:srgbClr val="FFC000"/>
                </a:solidFill>
              </a:rPr>
              <a:t>1</a:t>
            </a:r>
          </a:p>
        </p:txBody>
      </p:sp>
      <p:sp>
        <p:nvSpPr>
          <p:cNvPr id="22" name="textruta 21">
            <a:extLst>
              <a:ext uri="{FF2B5EF4-FFF2-40B4-BE49-F238E27FC236}">
                <a16:creationId xmlns:a16="http://schemas.microsoft.com/office/drawing/2014/main" id="{01DD8570-0B11-450C-975F-F3C05E222401}"/>
              </a:ext>
            </a:extLst>
          </p:cNvPr>
          <p:cNvSpPr txBox="1"/>
          <p:nvPr/>
        </p:nvSpPr>
        <p:spPr>
          <a:xfrm>
            <a:off x="6465812" y="3396723"/>
            <a:ext cx="836924" cy="475655"/>
          </a:xfrm>
          <a:prstGeom prst="rect">
            <a:avLst/>
          </a:prstGeom>
          <a:noFill/>
        </p:spPr>
        <p:txBody>
          <a:bodyPr wrap="square" rtlCol="0">
            <a:spAutoFit/>
          </a:bodyPr>
          <a:lstStyle/>
          <a:p>
            <a:r>
              <a:rPr lang="sv-SE" sz="2800" dirty="0">
                <a:solidFill>
                  <a:srgbClr val="FFC000"/>
                </a:solidFill>
              </a:rPr>
              <a:t>2</a:t>
            </a:r>
          </a:p>
        </p:txBody>
      </p:sp>
      <p:sp>
        <p:nvSpPr>
          <p:cNvPr id="23" name="textruta 22">
            <a:extLst>
              <a:ext uri="{FF2B5EF4-FFF2-40B4-BE49-F238E27FC236}">
                <a16:creationId xmlns:a16="http://schemas.microsoft.com/office/drawing/2014/main" id="{E3654890-E25A-4140-878E-317907EDF22B}"/>
              </a:ext>
            </a:extLst>
          </p:cNvPr>
          <p:cNvSpPr txBox="1"/>
          <p:nvPr/>
        </p:nvSpPr>
        <p:spPr>
          <a:xfrm>
            <a:off x="7405650" y="1783920"/>
            <a:ext cx="259261" cy="475655"/>
          </a:xfrm>
          <a:prstGeom prst="rect">
            <a:avLst/>
          </a:prstGeom>
          <a:noFill/>
        </p:spPr>
        <p:txBody>
          <a:bodyPr wrap="square" rtlCol="0">
            <a:spAutoFit/>
          </a:bodyPr>
          <a:lstStyle/>
          <a:p>
            <a:r>
              <a:rPr lang="sv-SE" sz="2800" dirty="0">
                <a:solidFill>
                  <a:srgbClr val="FFC000"/>
                </a:solidFill>
              </a:rPr>
              <a:t>2</a:t>
            </a:r>
          </a:p>
        </p:txBody>
      </p:sp>
      <p:sp>
        <p:nvSpPr>
          <p:cNvPr id="25" name="textruta 24">
            <a:extLst>
              <a:ext uri="{FF2B5EF4-FFF2-40B4-BE49-F238E27FC236}">
                <a16:creationId xmlns:a16="http://schemas.microsoft.com/office/drawing/2014/main" id="{E619B932-D0B5-49C6-88F8-2BF53AA464ED}"/>
              </a:ext>
            </a:extLst>
          </p:cNvPr>
          <p:cNvSpPr txBox="1"/>
          <p:nvPr/>
        </p:nvSpPr>
        <p:spPr>
          <a:xfrm>
            <a:off x="8309679" y="828944"/>
            <a:ext cx="217433" cy="475655"/>
          </a:xfrm>
          <a:prstGeom prst="rect">
            <a:avLst/>
          </a:prstGeom>
          <a:noFill/>
        </p:spPr>
        <p:txBody>
          <a:bodyPr wrap="square">
            <a:spAutoFit/>
          </a:bodyPr>
          <a:lstStyle/>
          <a:p>
            <a:r>
              <a:rPr lang="sv-SE" sz="2800" b="1" dirty="0">
                <a:solidFill>
                  <a:srgbClr val="FFC000"/>
                </a:solidFill>
              </a:rPr>
              <a:t>3</a:t>
            </a:r>
          </a:p>
        </p:txBody>
      </p:sp>
      <p:sp>
        <p:nvSpPr>
          <p:cNvPr id="26" name="textruta 25">
            <a:extLst>
              <a:ext uri="{FF2B5EF4-FFF2-40B4-BE49-F238E27FC236}">
                <a16:creationId xmlns:a16="http://schemas.microsoft.com/office/drawing/2014/main" id="{DE006D40-8B09-45ED-AA30-9478AA0D238B}"/>
              </a:ext>
            </a:extLst>
          </p:cNvPr>
          <p:cNvSpPr txBox="1"/>
          <p:nvPr/>
        </p:nvSpPr>
        <p:spPr>
          <a:xfrm>
            <a:off x="9209294" y="128428"/>
            <a:ext cx="298586" cy="475655"/>
          </a:xfrm>
          <a:prstGeom prst="rect">
            <a:avLst/>
          </a:prstGeom>
          <a:noFill/>
        </p:spPr>
        <p:txBody>
          <a:bodyPr wrap="square">
            <a:spAutoFit/>
          </a:bodyPr>
          <a:lstStyle/>
          <a:p>
            <a:r>
              <a:rPr lang="sv-SE" sz="2800" b="1" dirty="0">
                <a:solidFill>
                  <a:srgbClr val="FFC000"/>
                </a:solidFill>
              </a:rPr>
              <a:t>3</a:t>
            </a:r>
          </a:p>
        </p:txBody>
      </p:sp>
      <p:sp>
        <p:nvSpPr>
          <p:cNvPr id="28" name="textruta 27">
            <a:extLst>
              <a:ext uri="{FF2B5EF4-FFF2-40B4-BE49-F238E27FC236}">
                <a16:creationId xmlns:a16="http://schemas.microsoft.com/office/drawing/2014/main" id="{B765E91F-56C3-419E-BBB7-510A4B1620EE}"/>
              </a:ext>
            </a:extLst>
          </p:cNvPr>
          <p:cNvSpPr txBox="1"/>
          <p:nvPr/>
        </p:nvSpPr>
        <p:spPr>
          <a:xfrm>
            <a:off x="7836370" y="6540926"/>
            <a:ext cx="1999198" cy="276999"/>
          </a:xfrm>
          <a:prstGeom prst="rect">
            <a:avLst/>
          </a:prstGeom>
          <a:noFill/>
        </p:spPr>
        <p:txBody>
          <a:bodyPr wrap="square">
            <a:spAutoFit/>
          </a:bodyPr>
          <a:lstStyle/>
          <a:p>
            <a:r>
              <a:rPr lang="sv-SE" sz="1200" dirty="0">
                <a:latin typeface="Mistral" panose="03090702030407020403" pitchFamily="66" charset="0"/>
              </a:rPr>
              <a:t>Fjällman Golf Design – mars 2021</a:t>
            </a:r>
          </a:p>
        </p:txBody>
      </p:sp>
      <p:sp>
        <p:nvSpPr>
          <p:cNvPr id="30" name="textruta 29">
            <a:extLst>
              <a:ext uri="{FF2B5EF4-FFF2-40B4-BE49-F238E27FC236}">
                <a16:creationId xmlns:a16="http://schemas.microsoft.com/office/drawing/2014/main" id="{5090DBEE-BFDB-4691-AE49-34A8BCB6E1A7}"/>
              </a:ext>
            </a:extLst>
          </p:cNvPr>
          <p:cNvSpPr txBox="1"/>
          <p:nvPr/>
        </p:nvSpPr>
        <p:spPr>
          <a:xfrm>
            <a:off x="295425" y="181589"/>
            <a:ext cx="1586055" cy="369332"/>
          </a:xfrm>
          <a:prstGeom prst="rect">
            <a:avLst/>
          </a:prstGeom>
          <a:noFill/>
        </p:spPr>
        <p:txBody>
          <a:bodyPr wrap="square">
            <a:spAutoFit/>
          </a:bodyPr>
          <a:lstStyle/>
          <a:p>
            <a:r>
              <a:rPr lang="sv-SE" sz="1800" b="1" u="sng" dirty="0"/>
              <a:t>GUL – HÅL 5</a:t>
            </a:r>
          </a:p>
        </p:txBody>
      </p:sp>
      <p:sp>
        <p:nvSpPr>
          <p:cNvPr id="31" name="Ellips 30">
            <a:extLst>
              <a:ext uri="{FF2B5EF4-FFF2-40B4-BE49-F238E27FC236}">
                <a16:creationId xmlns:a16="http://schemas.microsoft.com/office/drawing/2014/main" id="{6F670CC2-F0E5-43F9-8258-B72D7B05A0E9}"/>
              </a:ext>
            </a:extLst>
          </p:cNvPr>
          <p:cNvSpPr/>
          <p:nvPr/>
        </p:nvSpPr>
        <p:spPr>
          <a:xfrm rot="2615056" flipH="1">
            <a:off x="2085792" y="2760192"/>
            <a:ext cx="163586" cy="209221"/>
          </a:xfrm>
          <a:prstGeom prst="ellipse">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331FCE73-330F-41A2-AE1F-F31BB5F686CF}"/>
              </a:ext>
            </a:extLst>
          </p:cNvPr>
          <p:cNvSpPr/>
          <p:nvPr/>
        </p:nvSpPr>
        <p:spPr>
          <a:xfrm rot="2615056" flipH="1">
            <a:off x="2195803" y="3778412"/>
            <a:ext cx="163586" cy="209221"/>
          </a:xfrm>
          <a:prstGeom prst="ellipse">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4" name="Moln 3">
            <a:extLst>
              <a:ext uri="{FF2B5EF4-FFF2-40B4-BE49-F238E27FC236}">
                <a16:creationId xmlns:a16="http://schemas.microsoft.com/office/drawing/2014/main" id="{F7114BF6-93E6-471C-B623-582D43BA0AE3}"/>
              </a:ext>
            </a:extLst>
          </p:cNvPr>
          <p:cNvSpPr/>
          <p:nvPr/>
        </p:nvSpPr>
        <p:spPr>
          <a:xfrm>
            <a:off x="1266528" y="2693597"/>
            <a:ext cx="182473" cy="17120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4" name="Moln 23">
            <a:extLst>
              <a:ext uri="{FF2B5EF4-FFF2-40B4-BE49-F238E27FC236}">
                <a16:creationId xmlns:a16="http://schemas.microsoft.com/office/drawing/2014/main" id="{70CC04D4-4681-4B17-93F8-F644E7F2D780}"/>
              </a:ext>
            </a:extLst>
          </p:cNvPr>
          <p:cNvSpPr/>
          <p:nvPr/>
        </p:nvSpPr>
        <p:spPr>
          <a:xfrm>
            <a:off x="1266528" y="2878237"/>
            <a:ext cx="182473" cy="17120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7" name="Moln 26">
            <a:extLst>
              <a:ext uri="{FF2B5EF4-FFF2-40B4-BE49-F238E27FC236}">
                <a16:creationId xmlns:a16="http://schemas.microsoft.com/office/drawing/2014/main" id="{3AE60B02-970B-40B7-B1F7-1B6092943B4F}"/>
              </a:ext>
            </a:extLst>
          </p:cNvPr>
          <p:cNvSpPr/>
          <p:nvPr/>
        </p:nvSpPr>
        <p:spPr>
          <a:xfrm>
            <a:off x="1342287" y="3051233"/>
            <a:ext cx="182473" cy="17120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9" name="Moln 28">
            <a:extLst>
              <a:ext uri="{FF2B5EF4-FFF2-40B4-BE49-F238E27FC236}">
                <a16:creationId xmlns:a16="http://schemas.microsoft.com/office/drawing/2014/main" id="{90AE6610-2A4F-476C-8087-079E38995B79}"/>
              </a:ext>
            </a:extLst>
          </p:cNvPr>
          <p:cNvSpPr/>
          <p:nvPr/>
        </p:nvSpPr>
        <p:spPr>
          <a:xfrm>
            <a:off x="1323788" y="3236507"/>
            <a:ext cx="182473" cy="17120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5" name="Moln 34">
            <a:extLst>
              <a:ext uri="{FF2B5EF4-FFF2-40B4-BE49-F238E27FC236}">
                <a16:creationId xmlns:a16="http://schemas.microsoft.com/office/drawing/2014/main" id="{22DDD8BC-A57F-48A3-96FB-78C5238A95BE}"/>
              </a:ext>
            </a:extLst>
          </p:cNvPr>
          <p:cNvSpPr/>
          <p:nvPr/>
        </p:nvSpPr>
        <p:spPr>
          <a:xfrm>
            <a:off x="1392886" y="3434583"/>
            <a:ext cx="182473" cy="17120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7" name="textruta 36">
            <a:extLst>
              <a:ext uri="{FF2B5EF4-FFF2-40B4-BE49-F238E27FC236}">
                <a16:creationId xmlns:a16="http://schemas.microsoft.com/office/drawing/2014/main" id="{E0ED7A96-9993-4418-9A66-5C24D5FE153D}"/>
              </a:ext>
            </a:extLst>
          </p:cNvPr>
          <p:cNvSpPr txBox="1"/>
          <p:nvPr/>
        </p:nvSpPr>
        <p:spPr>
          <a:xfrm>
            <a:off x="7412167" y="2984610"/>
            <a:ext cx="348818" cy="475655"/>
          </a:xfrm>
          <a:prstGeom prst="rect">
            <a:avLst/>
          </a:prstGeom>
          <a:noFill/>
        </p:spPr>
        <p:txBody>
          <a:bodyPr wrap="square">
            <a:spAutoFit/>
          </a:bodyPr>
          <a:lstStyle/>
          <a:p>
            <a:r>
              <a:rPr lang="sv-SE" sz="2800" b="1" dirty="0">
                <a:solidFill>
                  <a:srgbClr val="FFC000"/>
                </a:solidFill>
              </a:rPr>
              <a:t>4</a:t>
            </a:r>
          </a:p>
        </p:txBody>
      </p:sp>
      <p:sp>
        <p:nvSpPr>
          <p:cNvPr id="38" name="textruta 37">
            <a:extLst>
              <a:ext uri="{FF2B5EF4-FFF2-40B4-BE49-F238E27FC236}">
                <a16:creationId xmlns:a16="http://schemas.microsoft.com/office/drawing/2014/main" id="{CE24989E-C4FA-4DE1-AB4E-9A18411FCFD1}"/>
              </a:ext>
            </a:extLst>
          </p:cNvPr>
          <p:cNvSpPr txBox="1"/>
          <p:nvPr/>
        </p:nvSpPr>
        <p:spPr>
          <a:xfrm>
            <a:off x="7025241" y="3963700"/>
            <a:ext cx="321419" cy="475655"/>
          </a:xfrm>
          <a:prstGeom prst="rect">
            <a:avLst/>
          </a:prstGeom>
          <a:noFill/>
        </p:spPr>
        <p:txBody>
          <a:bodyPr wrap="square">
            <a:spAutoFit/>
          </a:bodyPr>
          <a:lstStyle/>
          <a:p>
            <a:r>
              <a:rPr lang="sv-SE" sz="2800" b="1" dirty="0">
                <a:solidFill>
                  <a:srgbClr val="FFC000"/>
                </a:solidFill>
              </a:rPr>
              <a:t>4</a:t>
            </a:r>
          </a:p>
        </p:txBody>
      </p:sp>
      <p:sp>
        <p:nvSpPr>
          <p:cNvPr id="39" name="textruta 38">
            <a:extLst>
              <a:ext uri="{FF2B5EF4-FFF2-40B4-BE49-F238E27FC236}">
                <a16:creationId xmlns:a16="http://schemas.microsoft.com/office/drawing/2014/main" id="{C71FEE7D-BA99-4EC4-9A2A-7A3D3863048A}"/>
              </a:ext>
            </a:extLst>
          </p:cNvPr>
          <p:cNvSpPr txBox="1"/>
          <p:nvPr/>
        </p:nvSpPr>
        <p:spPr>
          <a:xfrm>
            <a:off x="1293478" y="1543301"/>
            <a:ext cx="326003" cy="523220"/>
          </a:xfrm>
          <a:prstGeom prst="rect">
            <a:avLst/>
          </a:prstGeom>
          <a:noFill/>
        </p:spPr>
        <p:txBody>
          <a:bodyPr wrap="square">
            <a:spAutoFit/>
          </a:bodyPr>
          <a:lstStyle/>
          <a:p>
            <a:r>
              <a:rPr lang="sv-SE" sz="2800" b="1" dirty="0"/>
              <a:t>1</a:t>
            </a:r>
          </a:p>
        </p:txBody>
      </p:sp>
      <p:sp>
        <p:nvSpPr>
          <p:cNvPr id="13" name="Ellips 12">
            <a:extLst>
              <a:ext uri="{FF2B5EF4-FFF2-40B4-BE49-F238E27FC236}">
                <a16:creationId xmlns:a16="http://schemas.microsoft.com/office/drawing/2014/main" id="{A6A73285-D038-4EC3-A6E5-F15CB8CD1CB4}"/>
              </a:ext>
            </a:extLst>
          </p:cNvPr>
          <p:cNvSpPr/>
          <p:nvPr/>
        </p:nvSpPr>
        <p:spPr>
          <a:xfrm>
            <a:off x="961549" y="1242511"/>
            <a:ext cx="845191" cy="105312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2" name="Ellips 41">
            <a:extLst>
              <a:ext uri="{FF2B5EF4-FFF2-40B4-BE49-F238E27FC236}">
                <a16:creationId xmlns:a16="http://schemas.microsoft.com/office/drawing/2014/main" id="{490ACF02-7898-41BA-8C98-3712F824B8CD}"/>
              </a:ext>
            </a:extLst>
          </p:cNvPr>
          <p:cNvSpPr/>
          <p:nvPr/>
        </p:nvSpPr>
        <p:spPr>
          <a:xfrm>
            <a:off x="1929437" y="2625755"/>
            <a:ext cx="473234" cy="49440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778E2BA1-E23A-4FA9-9A21-1147F84A948D}"/>
              </a:ext>
            </a:extLst>
          </p:cNvPr>
          <p:cNvSpPr/>
          <p:nvPr/>
        </p:nvSpPr>
        <p:spPr>
          <a:xfrm>
            <a:off x="2040979" y="3622514"/>
            <a:ext cx="473234" cy="56614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4" name="Ellips 43">
            <a:extLst>
              <a:ext uri="{FF2B5EF4-FFF2-40B4-BE49-F238E27FC236}">
                <a16:creationId xmlns:a16="http://schemas.microsoft.com/office/drawing/2014/main" id="{587C89FA-8ADD-4712-AF34-ADA8A9D91F53}"/>
              </a:ext>
            </a:extLst>
          </p:cNvPr>
          <p:cNvSpPr/>
          <p:nvPr/>
        </p:nvSpPr>
        <p:spPr>
          <a:xfrm>
            <a:off x="1010928" y="4704509"/>
            <a:ext cx="1030051" cy="119428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5" name="Ellips 44">
            <a:extLst>
              <a:ext uri="{FF2B5EF4-FFF2-40B4-BE49-F238E27FC236}">
                <a16:creationId xmlns:a16="http://schemas.microsoft.com/office/drawing/2014/main" id="{AAC4706A-4686-4DCF-B601-30CF130BEBDA}"/>
              </a:ext>
            </a:extLst>
          </p:cNvPr>
          <p:cNvSpPr/>
          <p:nvPr/>
        </p:nvSpPr>
        <p:spPr>
          <a:xfrm>
            <a:off x="1072289" y="2582371"/>
            <a:ext cx="641194" cy="110706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6" name="textruta 45">
            <a:extLst>
              <a:ext uri="{FF2B5EF4-FFF2-40B4-BE49-F238E27FC236}">
                <a16:creationId xmlns:a16="http://schemas.microsoft.com/office/drawing/2014/main" id="{6B13640D-4497-4FA0-AF00-0FB59680EAE1}"/>
              </a:ext>
            </a:extLst>
          </p:cNvPr>
          <p:cNvSpPr txBox="1"/>
          <p:nvPr/>
        </p:nvSpPr>
        <p:spPr>
          <a:xfrm>
            <a:off x="2092229" y="3116472"/>
            <a:ext cx="232156" cy="523220"/>
          </a:xfrm>
          <a:prstGeom prst="rect">
            <a:avLst/>
          </a:prstGeom>
          <a:noFill/>
        </p:spPr>
        <p:txBody>
          <a:bodyPr wrap="square">
            <a:spAutoFit/>
          </a:bodyPr>
          <a:lstStyle/>
          <a:p>
            <a:r>
              <a:rPr lang="sv-SE" sz="2800" b="1" dirty="0"/>
              <a:t>2</a:t>
            </a:r>
          </a:p>
        </p:txBody>
      </p:sp>
      <p:sp>
        <p:nvSpPr>
          <p:cNvPr id="47" name="textruta 46">
            <a:extLst>
              <a:ext uri="{FF2B5EF4-FFF2-40B4-BE49-F238E27FC236}">
                <a16:creationId xmlns:a16="http://schemas.microsoft.com/office/drawing/2014/main" id="{42FCFE3D-DC31-4518-9A06-50C5E0C2D458}"/>
              </a:ext>
            </a:extLst>
          </p:cNvPr>
          <p:cNvSpPr txBox="1"/>
          <p:nvPr/>
        </p:nvSpPr>
        <p:spPr>
          <a:xfrm>
            <a:off x="1290264" y="4810874"/>
            <a:ext cx="276049" cy="523220"/>
          </a:xfrm>
          <a:prstGeom prst="rect">
            <a:avLst/>
          </a:prstGeom>
          <a:noFill/>
        </p:spPr>
        <p:txBody>
          <a:bodyPr wrap="square">
            <a:spAutoFit/>
          </a:bodyPr>
          <a:lstStyle/>
          <a:p>
            <a:r>
              <a:rPr lang="sv-SE" sz="2800" b="1" dirty="0"/>
              <a:t>3</a:t>
            </a:r>
          </a:p>
        </p:txBody>
      </p:sp>
      <p:sp>
        <p:nvSpPr>
          <p:cNvPr id="48" name="textruta 47">
            <a:extLst>
              <a:ext uri="{FF2B5EF4-FFF2-40B4-BE49-F238E27FC236}">
                <a16:creationId xmlns:a16="http://schemas.microsoft.com/office/drawing/2014/main" id="{3B021877-7ABD-4633-BE27-AE75A2A80259}"/>
              </a:ext>
            </a:extLst>
          </p:cNvPr>
          <p:cNvSpPr txBox="1"/>
          <p:nvPr/>
        </p:nvSpPr>
        <p:spPr>
          <a:xfrm>
            <a:off x="1246119" y="2857431"/>
            <a:ext cx="276049" cy="523220"/>
          </a:xfrm>
          <a:prstGeom prst="rect">
            <a:avLst/>
          </a:prstGeom>
          <a:noFill/>
        </p:spPr>
        <p:txBody>
          <a:bodyPr wrap="square">
            <a:spAutoFit/>
          </a:bodyPr>
          <a:lstStyle/>
          <a:p>
            <a:r>
              <a:rPr lang="sv-SE" sz="2800" b="1" dirty="0"/>
              <a:t>4</a:t>
            </a:r>
          </a:p>
        </p:txBody>
      </p:sp>
    </p:spTree>
    <p:extLst>
      <p:ext uri="{BB962C8B-B14F-4D97-AF65-F5344CB8AC3E}">
        <p14:creationId xmlns:p14="http://schemas.microsoft.com/office/powerpoint/2010/main" val="982157615"/>
      </p:ext>
    </p:extLst>
  </p:cSld>
  <p:clrMapOvr>
    <a:masterClrMapping/>
  </p:clrMapOvr>
  <p:transition spd="slow" advClick="0" advTm="1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Försättsblad slutdokument 202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688651" cy="6858000"/>
          </a:xfrm>
          <a:prstGeom prst="rect">
            <a:avLst/>
          </a:prstGeom>
        </p:spPr>
      </p:pic>
    </p:spTree>
    <p:extLst>
      <p:ext uri="{BB962C8B-B14F-4D97-AF65-F5344CB8AC3E}">
        <p14:creationId xmlns:p14="http://schemas.microsoft.com/office/powerpoint/2010/main" val="3261175897"/>
      </p:ext>
    </p:extLst>
  </p:cSld>
  <p:clrMapOvr>
    <a:masterClrMapping/>
  </p:clrMapOvr>
  <p:transition spd="slow" advClick="0" advTm="1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51B3438B-3ABF-4372-8C53-8B0B881A8F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15999"/>
            <a:ext cx="3621852" cy="5399853"/>
          </a:xfrm>
          <a:prstGeom prst="rect">
            <a:avLst/>
          </a:prstGeom>
        </p:spPr>
      </p:pic>
      <p:pic>
        <p:nvPicPr>
          <p:cNvPr id="5" name="Bildobjekt 4" descr="En bild som visar text, sten&#10;&#10;Automatiskt genererad beskrivning">
            <a:extLst>
              <a:ext uri="{FF2B5EF4-FFF2-40B4-BE49-F238E27FC236}">
                <a16:creationId xmlns:a16="http://schemas.microsoft.com/office/drawing/2014/main" id="{AB5CC0A0-1883-44F0-933F-4A72FBE1D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5704" y="35070"/>
            <a:ext cx="2704069" cy="6527479"/>
          </a:xfrm>
          <a:prstGeom prst="rect">
            <a:avLst/>
          </a:prstGeom>
        </p:spPr>
      </p:pic>
      <p:sp>
        <p:nvSpPr>
          <p:cNvPr id="2" name="textruta 1">
            <a:extLst>
              <a:ext uri="{FF2B5EF4-FFF2-40B4-BE49-F238E27FC236}">
                <a16:creationId xmlns:a16="http://schemas.microsoft.com/office/drawing/2014/main" id="{42883B5B-C8E3-4CAF-8403-81D00B5C6E0F}"/>
              </a:ext>
            </a:extLst>
          </p:cNvPr>
          <p:cNvSpPr txBox="1"/>
          <p:nvPr/>
        </p:nvSpPr>
        <p:spPr>
          <a:xfrm>
            <a:off x="3673585" y="659572"/>
            <a:ext cx="3222045" cy="4185761"/>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endParaRPr lang="sv-SE" sz="1400" dirty="0"/>
          </a:p>
          <a:p>
            <a:pPr marL="342900" indent="-342900">
              <a:buAutoNum type="arabicPeriod"/>
            </a:pPr>
            <a:r>
              <a:rPr lang="sv-SE" sz="1400" dirty="0"/>
              <a:t>Bra greenområde. Kräver ingen ombyggnation.</a:t>
            </a:r>
          </a:p>
          <a:p>
            <a:pPr marL="342900" indent="-342900">
              <a:buAutoNum type="arabicPeriod"/>
            </a:pPr>
            <a:r>
              <a:rPr lang="sv-SE" sz="1400" dirty="0"/>
              <a:t>Dammen kan göras något större för att bli en mera integrerad del av greenområdet. </a:t>
            </a:r>
          </a:p>
          <a:p>
            <a:pPr marL="342900" indent="-342900">
              <a:buAutoNum type="arabicPeriod"/>
            </a:pPr>
            <a:r>
              <a:rPr lang="sv-SE" sz="1400" dirty="0"/>
              <a:t>Ytterligare en främre tee för ny spellinje in mot green vilket ger större variation.</a:t>
            </a:r>
          </a:p>
          <a:p>
            <a:pPr marL="342900" indent="-342900">
              <a:buAutoNum type="arabicPeriod"/>
            </a:pPr>
            <a:r>
              <a:rPr lang="sv-SE" sz="1400" dirty="0"/>
              <a:t>Nyplantering av träd.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endParaRPr lang="sv-SE" sz="1400" i="1" dirty="0"/>
          </a:p>
          <a:p>
            <a:pPr marL="342900" indent="-342900">
              <a:buAutoNum type="arabicPeriod"/>
            </a:pPr>
            <a:endParaRPr lang="sv-SE" sz="1400" dirty="0"/>
          </a:p>
          <a:p>
            <a:pPr marL="342900" indent="-342900">
              <a:buAutoNum type="arabicPeriod"/>
            </a:pPr>
            <a:endParaRPr lang="sv-SE" sz="1400" dirty="0"/>
          </a:p>
        </p:txBody>
      </p:sp>
      <p:sp>
        <p:nvSpPr>
          <p:cNvPr id="23" name="textruta 22">
            <a:extLst>
              <a:ext uri="{FF2B5EF4-FFF2-40B4-BE49-F238E27FC236}">
                <a16:creationId xmlns:a16="http://schemas.microsoft.com/office/drawing/2014/main" id="{58A5AAD1-17B4-44E1-AB81-6BB3FD7257B4}"/>
              </a:ext>
            </a:extLst>
          </p:cNvPr>
          <p:cNvSpPr txBox="1"/>
          <p:nvPr/>
        </p:nvSpPr>
        <p:spPr>
          <a:xfrm>
            <a:off x="597058" y="307596"/>
            <a:ext cx="1463164" cy="369332"/>
          </a:xfrm>
          <a:prstGeom prst="rect">
            <a:avLst/>
          </a:prstGeom>
          <a:noFill/>
        </p:spPr>
        <p:txBody>
          <a:bodyPr wrap="square">
            <a:spAutoFit/>
          </a:bodyPr>
          <a:lstStyle/>
          <a:p>
            <a:r>
              <a:rPr lang="sv-SE" sz="1800" b="1" u="sng" dirty="0"/>
              <a:t>GUL – HÅL 6</a:t>
            </a:r>
          </a:p>
        </p:txBody>
      </p:sp>
      <p:sp>
        <p:nvSpPr>
          <p:cNvPr id="24" name="Ellips 23">
            <a:extLst>
              <a:ext uri="{FF2B5EF4-FFF2-40B4-BE49-F238E27FC236}">
                <a16:creationId xmlns:a16="http://schemas.microsoft.com/office/drawing/2014/main" id="{0824FB43-71D8-4C87-9CC0-5EE72CBC8FA5}"/>
              </a:ext>
            </a:extLst>
          </p:cNvPr>
          <p:cNvSpPr/>
          <p:nvPr/>
        </p:nvSpPr>
        <p:spPr>
          <a:xfrm>
            <a:off x="1806255" y="4001549"/>
            <a:ext cx="286274" cy="22650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5C2812C3-567B-4AA9-9ED8-5CC85B6A21EC}"/>
              </a:ext>
            </a:extLst>
          </p:cNvPr>
          <p:cNvSpPr/>
          <p:nvPr/>
        </p:nvSpPr>
        <p:spPr>
          <a:xfrm rot="1392181">
            <a:off x="7565118" y="4634771"/>
            <a:ext cx="404765" cy="3626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788652E7-9B0E-4365-B627-852ACA0F4099}"/>
              </a:ext>
            </a:extLst>
          </p:cNvPr>
          <p:cNvSpPr/>
          <p:nvPr/>
        </p:nvSpPr>
        <p:spPr>
          <a:xfrm rot="2094015">
            <a:off x="8900783" y="1547917"/>
            <a:ext cx="355147" cy="60512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3B40F467-12E0-4C1C-BBBF-84678189C7E6}"/>
              </a:ext>
            </a:extLst>
          </p:cNvPr>
          <p:cNvSpPr txBox="1"/>
          <p:nvPr/>
        </p:nvSpPr>
        <p:spPr>
          <a:xfrm>
            <a:off x="7535334" y="6600383"/>
            <a:ext cx="2310646"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30" name="textruta 29">
            <a:extLst>
              <a:ext uri="{FF2B5EF4-FFF2-40B4-BE49-F238E27FC236}">
                <a16:creationId xmlns:a16="http://schemas.microsoft.com/office/drawing/2014/main" id="{B3560828-B629-4D85-B575-AFEA013428E9}"/>
              </a:ext>
            </a:extLst>
          </p:cNvPr>
          <p:cNvSpPr txBox="1"/>
          <p:nvPr/>
        </p:nvSpPr>
        <p:spPr>
          <a:xfrm>
            <a:off x="8645906" y="707795"/>
            <a:ext cx="367532" cy="524017"/>
          </a:xfrm>
          <a:prstGeom prst="rect">
            <a:avLst/>
          </a:prstGeom>
          <a:noFill/>
        </p:spPr>
        <p:txBody>
          <a:bodyPr wrap="square" rtlCol="0">
            <a:spAutoFit/>
          </a:bodyPr>
          <a:lstStyle/>
          <a:p>
            <a:r>
              <a:rPr lang="sv-SE" sz="2800" b="1" dirty="0">
                <a:solidFill>
                  <a:srgbClr val="FFC000"/>
                </a:solidFill>
              </a:rPr>
              <a:t>1</a:t>
            </a:r>
          </a:p>
        </p:txBody>
      </p:sp>
      <p:sp>
        <p:nvSpPr>
          <p:cNvPr id="31" name="textruta 30">
            <a:extLst>
              <a:ext uri="{FF2B5EF4-FFF2-40B4-BE49-F238E27FC236}">
                <a16:creationId xmlns:a16="http://schemas.microsoft.com/office/drawing/2014/main" id="{DA510487-F981-4588-8842-33BE1B49ECF7}"/>
              </a:ext>
            </a:extLst>
          </p:cNvPr>
          <p:cNvSpPr txBox="1"/>
          <p:nvPr/>
        </p:nvSpPr>
        <p:spPr>
          <a:xfrm>
            <a:off x="8910303" y="1608602"/>
            <a:ext cx="504456" cy="524017"/>
          </a:xfrm>
          <a:prstGeom prst="rect">
            <a:avLst/>
          </a:prstGeom>
          <a:noFill/>
        </p:spPr>
        <p:txBody>
          <a:bodyPr wrap="square" rtlCol="0">
            <a:spAutoFit/>
          </a:bodyPr>
          <a:lstStyle/>
          <a:p>
            <a:r>
              <a:rPr lang="sv-SE" sz="2800" b="1" dirty="0">
                <a:solidFill>
                  <a:srgbClr val="FFC000"/>
                </a:solidFill>
              </a:rPr>
              <a:t>2</a:t>
            </a:r>
          </a:p>
        </p:txBody>
      </p:sp>
      <p:sp>
        <p:nvSpPr>
          <p:cNvPr id="32" name="textruta 31">
            <a:extLst>
              <a:ext uri="{FF2B5EF4-FFF2-40B4-BE49-F238E27FC236}">
                <a16:creationId xmlns:a16="http://schemas.microsoft.com/office/drawing/2014/main" id="{6B64FEAF-0A8F-4FA7-9E5B-B3CAD48560F1}"/>
              </a:ext>
            </a:extLst>
          </p:cNvPr>
          <p:cNvSpPr txBox="1"/>
          <p:nvPr/>
        </p:nvSpPr>
        <p:spPr>
          <a:xfrm>
            <a:off x="7352505" y="4684669"/>
            <a:ext cx="425184" cy="524017"/>
          </a:xfrm>
          <a:prstGeom prst="rect">
            <a:avLst/>
          </a:prstGeom>
          <a:noFill/>
        </p:spPr>
        <p:txBody>
          <a:bodyPr wrap="square" rtlCol="0">
            <a:spAutoFit/>
          </a:bodyPr>
          <a:lstStyle/>
          <a:p>
            <a:r>
              <a:rPr lang="sv-SE" sz="2800" b="1" dirty="0">
                <a:solidFill>
                  <a:srgbClr val="FFC000"/>
                </a:solidFill>
              </a:rPr>
              <a:t>3</a:t>
            </a:r>
          </a:p>
        </p:txBody>
      </p:sp>
      <p:sp>
        <p:nvSpPr>
          <p:cNvPr id="4" name="Moln 3">
            <a:extLst>
              <a:ext uri="{FF2B5EF4-FFF2-40B4-BE49-F238E27FC236}">
                <a16:creationId xmlns:a16="http://schemas.microsoft.com/office/drawing/2014/main" id="{F985F3AE-E21B-422A-94C3-8977CC588D83}"/>
              </a:ext>
            </a:extLst>
          </p:cNvPr>
          <p:cNvSpPr/>
          <p:nvPr/>
        </p:nvSpPr>
        <p:spPr>
          <a:xfrm>
            <a:off x="935831" y="2393434"/>
            <a:ext cx="177217" cy="15897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9" name="Moln 18">
            <a:extLst>
              <a:ext uri="{FF2B5EF4-FFF2-40B4-BE49-F238E27FC236}">
                <a16:creationId xmlns:a16="http://schemas.microsoft.com/office/drawing/2014/main" id="{67AEE6EB-E422-4D1D-B7C2-93BF904DA910}"/>
              </a:ext>
            </a:extLst>
          </p:cNvPr>
          <p:cNvSpPr/>
          <p:nvPr/>
        </p:nvSpPr>
        <p:spPr>
          <a:xfrm>
            <a:off x="1024439" y="2142152"/>
            <a:ext cx="177217" cy="15897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0" name="Moln 19">
            <a:extLst>
              <a:ext uri="{FF2B5EF4-FFF2-40B4-BE49-F238E27FC236}">
                <a16:creationId xmlns:a16="http://schemas.microsoft.com/office/drawing/2014/main" id="{BBDCD10E-7738-4CD6-B191-E4AB44870238}"/>
              </a:ext>
            </a:extLst>
          </p:cNvPr>
          <p:cNvSpPr/>
          <p:nvPr/>
        </p:nvSpPr>
        <p:spPr>
          <a:xfrm>
            <a:off x="982944" y="1881311"/>
            <a:ext cx="177217" cy="15897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2" name="Moln 21">
            <a:extLst>
              <a:ext uri="{FF2B5EF4-FFF2-40B4-BE49-F238E27FC236}">
                <a16:creationId xmlns:a16="http://schemas.microsoft.com/office/drawing/2014/main" id="{15C94079-8C26-472F-A3C2-DF5FAD7EC97C}"/>
              </a:ext>
            </a:extLst>
          </p:cNvPr>
          <p:cNvSpPr/>
          <p:nvPr/>
        </p:nvSpPr>
        <p:spPr>
          <a:xfrm>
            <a:off x="847222" y="2724204"/>
            <a:ext cx="177217" cy="15897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8D40A02B-B77A-4BE9-AE91-9D371CCEAB57}"/>
              </a:ext>
            </a:extLst>
          </p:cNvPr>
          <p:cNvSpPr txBox="1"/>
          <p:nvPr/>
        </p:nvSpPr>
        <p:spPr>
          <a:xfrm>
            <a:off x="1639808" y="1870213"/>
            <a:ext cx="373179" cy="523220"/>
          </a:xfrm>
          <a:prstGeom prst="rect">
            <a:avLst/>
          </a:prstGeom>
          <a:noFill/>
        </p:spPr>
        <p:txBody>
          <a:bodyPr wrap="square">
            <a:spAutoFit/>
          </a:bodyPr>
          <a:lstStyle/>
          <a:p>
            <a:r>
              <a:rPr lang="sv-SE" sz="2800" b="1" dirty="0">
                <a:solidFill>
                  <a:srgbClr val="FF6600"/>
                </a:solidFill>
              </a:rPr>
              <a:t>1</a:t>
            </a:r>
          </a:p>
        </p:txBody>
      </p:sp>
      <p:sp>
        <p:nvSpPr>
          <p:cNvPr id="33" name="textruta 32">
            <a:extLst>
              <a:ext uri="{FF2B5EF4-FFF2-40B4-BE49-F238E27FC236}">
                <a16:creationId xmlns:a16="http://schemas.microsoft.com/office/drawing/2014/main" id="{03448D68-65ED-4E2C-95D3-537D788CFB4E}"/>
              </a:ext>
            </a:extLst>
          </p:cNvPr>
          <p:cNvSpPr txBox="1"/>
          <p:nvPr/>
        </p:nvSpPr>
        <p:spPr>
          <a:xfrm>
            <a:off x="2186350" y="2126482"/>
            <a:ext cx="309911" cy="523220"/>
          </a:xfrm>
          <a:prstGeom prst="rect">
            <a:avLst/>
          </a:prstGeom>
          <a:noFill/>
        </p:spPr>
        <p:txBody>
          <a:bodyPr wrap="square">
            <a:spAutoFit/>
          </a:bodyPr>
          <a:lstStyle/>
          <a:p>
            <a:r>
              <a:rPr lang="sv-SE" sz="2800" b="1" dirty="0">
                <a:solidFill>
                  <a:srgbClr val="FFFF00"/>
                </a:solidFill>
              </a:rPr>
              <a:t>2</a:t>
            </a:r>
          </a:p>
        </p:txBody>
      </p:sp>
      <p:sp>
        <p:nvSpPr>
          <p:cNvPr id="35" name="textruta 34">
            <a:extLst>
              <a:ext uri="{FF2B5EF4-FFF2-40B4-BE49-F238E27FC236}">
                <a16:creationId xmlns:a16="http://schemas.microsoft.com/office/drawing/2014/main" id="{A5C970A4-E0BB-4134-A36E-92A3E8C9423C}"/>
              </a:ext>
            </a:extLst>
          </p:cNvPr>
          <p:cNvSpPr txBox="1"/>
          <p:nvPr/>
        </p:nvSpPr>
        <p:spPr>
          <a:xfrm>
            <a:off x="1592327" y="3853189"/>
            <a:ext cx="427707" cy="523220"/>
          </a:xfrm>
          <a:prstGeom prst="rect">
            <a:avLst/>
          </a:prstGeom>
          <a:noFill/>
        </p:spPr>
        <p:txBody>
          <a:bodyPr wrap="square">
            <a:spAutoFit/>
          </a:bodyPr>
          <a:lstStyle/>
          <a:p>
            <a:r>
              <a:rPr lang="sv-SE" sz="2800" b="1" dirty="0">
                <a:solidFill>
                  <a:srgbClr val="FFFF00"/>
                </a:solidFill>
              </a:rPr>
              <a:t>3</a:t>
            </a:r>
          </a:p>
        </p:txBody>
      </p:sp>
      <p:sp>
        <p:nvSpPr>
          <p:cNvPr id="36" name="textruta 35">
            <a:extLst>
              <a:ext uri="{FF2B5EF4-FFF2-40B4-BE49-F238E27FC236}">
                <a16:creationId xmlns:a16="http://schemas.microsoft.com/office/drawing/2014/main" id="{D1AE0769-F976-47D8-89A3-2BBB7088F4BF}"/>
              </a:ext>
            </a:extLst>
          </p:cNvPr>
          <p:cNvSpPr txBox="1"/>
          <p:nvPr/>
        </p:nvSpPr>
        <p:spPr>
          <a:xfrm>
            <a:off x="701967" y="2032662"/>
            <a:ext cx="263525" cy="523220"/>
          </a:xfrm>
          <a:prstGeom prst="rect">
            <a:avLst/>
          </a:prstGeom>
          <a:noFill/>
        </p:spPr>
        <p:txBody>
          <a:bodyPr wrap="square">
            <a:spAutoFit/>
          </a:bodyPr>
          <a:lstStyle/>
          <a:p>
            <a:r>
              <a:rPr lang="sv-SE" sz="2800" b="1" dirty="0">
                <a:solidFill>
                  <a:srgbClr val="FFFF00"/>
                </a:solidFill>
              </a:rPr>
              <a:t>4</a:t>
            </a:r>
          </a:p>
        </p:txBody>
      </p:sp>
      <p:sp>
        <p:nvSpPr>
          <p:cNvPr id="37" name="textruta 36">
            <a:extLst>
              <a:ext uri="{FF2B5EF4-FFF2-40B4-BE49-F238E27FC236}">
                <a16:creationId xmlns:a16="http://schemas.microsoft.com/office/drawing/2014/main" id="{44A08D54-650B-4C4C-B0CD-BFFC6413621D}"/>
              </a:ext>
            </a:extLst>
          </p:cNvPr>
          <p:cNvSpPr txBox="1"/>
          <p:nvPr/>
        </p:nvSpPr>
        <p:spPr>
          <a:xfrm>
            <a:off x="7733528" y="878793"/>
            <a:ext cx="372937" cy="524017"/>
          </a:xfrm>
          <a:prstGeom prst="rect">
            <a:avLst/>
          </a:prstGeom>
          <a:noFill/>
        </p:spPr>
        <p:txBody>
          <a:bodyPr wrap="square">
            <a:spAutoFit/>
          </a:bodyPr>
          <a:lstStyle/>
          <a:p>
            <a:r>
              <a:rPr lang="sv-SE" sz="2800" b="1" dirty="0">
                <a:solidFill>
                  <a:srgbClr val="FFC000"/>
                </a:solidFill>
              </a:rPr>
              <a:t>4</a:t>
            </a:r>
          </a:p>
        </p:txBody>
      </p:sp>
      <p:sp>
        <p:nvSpPr>
          <p:cNvPr id="38" name="textruta 37">
            <a:extLst>
              <a:ext uri="{FF2B5EF4-FFF2-40B4-BE49-F238E27FC236}">
                <a16:creationId xmlns:a16="http://schemas.microsoft.com/office/drawing/2014/main" id="{888DAA07-1D91-42D8-9C89-A8B673045768}"/>
              </a:ext>
            </a:extLst>
          </p:cNvPr>
          <p:cNvSpPr txBox="1"/>
          <p:nvPr/>
        </p:nvSpPr>
        <p:spPr>
          <a:xfrm>
            <a:off x="7156830" y="2098259"/>
            <a:ext cx="524273" cy="524017"/>
          </a:xfrm>
          <a:prstGeom prst="rect">
            <a:avLst/>
          </a:prstGeom>
          <a:noFill/>
        </p:spPr>
        <p:txBody>
          <a:bodyPr wrap="square">
            <a:spAutoFit/>
          </a:bodyPr>
          <a:lstStyle/>
          <a:p>
            <a:r>
              <a:rPr lang="sv-SE" sz="2800" b="1" dirty="0">
                <a:solidFill>
                  <a:srgbClr val="FFC000"/>
                </a:solidFill>
              </a:rPr>
              <a:t>4</a:t>
            </a:r>
          </a:p>
        </p:txBody>
      </p:sp>
      <p:sp>
        <p:nvSpPr>
          <p:cNvPr id="39" name="Moln 38">
            <a:extLst>
              <a:ext uri="{FF2B5EF4-FFF2-40B4-BE49-F238E27FC236}">
                <a16:creationId xmlns:a16="http://schemas.microsoft.com/office/drawing/2014/main" id="{2C207204-8A21-4CAF-B34E-E0B9437B8C92}"/>
              </a:ext>
            </a:extLst>
          </p:cNvPr>
          <p:cNvSpPr/>
          <p:nvPr/>
        </p:nvSpPr>
        <p:spPr>
          <a:xfrm>
            <a:off x="7476440" y="1791738"/>
            <a:ext cx="190054" cy="248928"/>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0" name="Moln 39">
            <a:extLst>
              <a:ext uri="{FF2B5EF4-FFF2-40B4-BE49-F238E27FC236}">
                <a16:creationId xmlns:a16="http://schemas.microsoft.com/office/drawing/2014/main" id="{F864FC34-D7E9-443F-B2E8-C6660D0E78F3}"/>
              </a:ext>
            </a:extLst>
          </p:cNvPr>
          <p:cNvSpPr/>
          <p:nvPr/>
        </p:nvSpPr>
        <p:spPr>
          <a:xfrm>
            <a:off x="7691551" y="1342240"/>
            <a:ext cx="190054" cy="248928"/>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1" name="Moln 40">
            <a:extLst>
              <a:ext uri="{FF2B5EF4-FFF2-40B4-BE49-F238E27FC236}">
                <a16:creationId xmlns:a16="http://schemas.microsoft.com/office/drawing/2014/main" id="{9B2AF588-3A99-4205-B70E-F6D9B58D7BF4}"/>
              </a:ext>
            </a:extLst>
          </p:cNvPr>
          <p:cNvSpPr/>
          <p:nvPr/>
        </p:nvSpPr>
        <p:spPr>
          <a:xfrm>
            <a:off x="7970940" y="1103478"/>
            <a:ext cx="190054" cy="248928"/>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2" name="Moln 41">
            <a:extLst>
              <a:ext uri="{FF2B5EF4-FFF2-40B4-BE49-F238E27FC236}">
                <a16:creationId xmlns:a16="http://schemas.microsoft.com/office/drawing/2014/main" id="{F7D62138-D2D4-4E4E-8D92-E6B59545965A}"/>
              </a:ext>
            </a:extLst>
          </p:cNvPr>
          <p:cNvSpPr/>
          <p:nvPr/>
        </p:nvSpPr>
        <p:spPr>
          <a:xfrm>
            <a:off x="8006290" y="492263"/>
            <a:ext cx="190054" cy="248928"/>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3" name="Ellips 42">
            <a:extLst>
              <a:ext uri="{FF2B5EF4-FFF2-40B4-BE49-F238E27FC236}">
                <a16:creationId xmlns:a16="http://schemas.microsoft.com/office/drawing/2014/main" id="{AE36D57E-6A8C-48CE-A7F3-63C0FE02D0C0}"/>
              </a:ext>
            </a:extLst>
          </p:cNvPr>
          <p:cNvSpPr/>
          <p:nvPr/>
        </p:nvSpPr>
        <p:spPr>
          <a:xfrm>
            <a:off x="1419407" y="1668918"/>
            <a:ext cx="773546" cy="789981"/>
          </a:xfrm>
          <a:prstGeom prst="ellipse">
            <a:avLst/>
          </a:prstGeom>
          <a:noFill/>
          <a:ln w="38100">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4" name="Ellips 43">
            <a:extLst>
              <a:ext uri="{FF2B5EF4-FFF2-40B4-BE49-F238E27FC236}">
                <a16:creationId xmlns:a16="http://schemas.microsoft.com/office/drawing/2014/main" id="{150651EC-B5C5-478E-B241-59018E9963A4}"/>
              </a:ext>
            </a:extLst>
          </p:cNvPr>
          <p:cNvSpPr/>
          <p:nvPr/>
        </p:nvSpPr>
        <p:spPr>
          <a:xfrm rot="3033270">
            <a:off x="2099563" y="2299979"/>
            <a:ext cx="459297" cy="389455"/>
          </a:xfrm>
          <a:prstGeom prst="ellipse">
            <a:avLst/>
          </a:prstGeom>
          <a:noFill/>
          <a:ln w="38100">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5" name="Ellips 44">
            <a:extLst>
              <a:ext uri="{FF2B5EF4-FFF2-40B4-BE49-F238E27FC236}">
                <a16:creationId xmlns:a16="http://schemas.microsoft.com/office/drawing/2014/main" id="{71B74976-2D45-4B61-B2A3-5A5AFFD810F1}"/>
              </a:ext>
            </a:extLst>
          </p:cNvPr>
          <p:cNvSpPr/>
          <p:nvPr/>
        </p:nvSpPr>
        <p:spPr>
          <a:xfrm>
            <a:off x="1652601" y="3785189"/>
            <a:ext cx="593580" cy="659223"/>
          </a:xfrm>
          <a:prstGeom prst="ellipse">
            <a:avLst/>
          </a:prstGeom>
          <a:noFill/>
          <a:ln w="38100">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94780311"/>
      </p:ext>
    </p:extLst>
  </p:cSld>
  <p:clrMapOvr>
    <a:masterClrMapping/>
  </p:clrMapOvr>
  <p:transition spd="slow" advClick="0" advTm="1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arta&#10;&#10;Automatiskt genererad beskrivning">
            <a:extLst>
              <a:ext uri="{FF2B5EF4-FFF2-40B4-BE49-F238E27FC236}">
                <a16:creationId xmlns:a16="http://schemas.microsoft.com/office/drawing/2014/main" id="{579F96F0-118E-4AE1-8050-ABDB867E3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5333"/>
            <a:ext cx="3233808" cy="5797820"/>
          </a:xfrm>
          <a:prstGeom prst="rect">
            <a:avLst/>
          </a:prstGeom>
        </p:spPr>
      </p:pic>
      <p:pic>
        <p:nvPicPr>
          <p:cNvPr id="5" name="Bildobjekt 4" descr="En bild som visar utomhus, natur, berg, klippa&#10;&#10;Automatiskt genererad beskrivning">
            <a:extLst>
              <a:ext uri="{FF2B5EF4-FFF2-40B4-BE49-F238E27FC236}">
                <a16:creationId xmlns:a16="http://schemas.microsoft.com/office/drawing/2014/main" id="{4019EA56-E4A8-4BDE-AB5B-DA0A9F8B7D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03329" y="0"/>
            <a:ext cx="4336815" cy="6528739"/>
          </a:xfrm>
          <a:prstGeom prst="rect">
            <a:avLst/>
          </a:prstGeom>
        </p:spPr>
      </p:pic>
      <p:sp>
        <p:nvSpPr>
          <p:cNvPr id="6" name="textruta 5">
            <a:extLst>
              <a:ext uri="{FF2B5EF4-FFF2-40B4-BE49-F238E27FC236}">
                <a16:creationId xmlns:a16="http://schemas.microsoft.com/office/drawing/2014/main" id="{6099A3C2-D3A1-48B6-8A10-3033574E0D66}"/>
              </a:ext>
            </a:extLst>
          </p:cNvPr>
          <p:cNvSpPr txBox="1"/>
          <p:nvPr/>
        </p:nvSpPr>
        <p:spPr>
          <a:xfrm>
            <a:off x="172105" y="142505"/>
            <a:ext cx="1718783" cy="369332"/>
          </a:xfrm>
          <a:prstGeom prst="rect">
            <a:avLst/>
          </a:prstGeom>
          <a:noFill/>
        </p:spPr>
        <p:txBody>
          <a:bodyPr wrap="square">
            <a:spAutoFit/>
          </a:bodyPr>
          <a:lstStyle/>
          <a:p>
            <a:r>
              <a:rPr lang="sv-SE" sz="1800" b="1" u="sng" dirty="0"/>
              <a:t>GUL – HÅL 7</a:t>
            </a:r>
          </a:p>
        </p:txBody>
      </p:sp>
      <p:sp>
        <p:nvSpPr>
          <p:cNvPr id="7" name="textruta 6">
            <a:extLst>
              <a:ext uri="{FF2B5EF4-FFF2-40B4-BE49-F238E27FC236}">
                <a16:creationId xmlns:a16="http://schemas.microsoft.com/office/drawing/2014/main" id="{05ED1831-6D5E-4680-88C8-2631A669D072}"/>
              </a:ext>
            </a:extLst>
          </p:cNvPr>
          <p:cNvSpPr txBox="1"/>
          <p:nvPr/>
        </p:nvSpPr>
        <p:spPr>
          <a:xfrm>
            <a:off x="7761111" y="6627304"/>
            <a:ext cx="2124673"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sp>
        <p:nvSpPr>
          <p:cNvPr id="8" name="textruta 7">
            <a:extLst>
              <a:ext uri="{FF2B5EF4-FFF2-40B4-BE49-F238E27FC236}">
                <a16:creationId xmlns:a16="http://schemas.microsoft.com/office/drawing/2014/main" id="{D0F47131-442D-488D-A4F1-D297A5473034}"/>
              </a:ext>
            </a:extLst>
          </p:cNvPr>
          <p:cNvSpPr txBox="1"/>
          <p:nvPr/>
        </p:nvSpPr>
        <p:spPr>
          <a:xfrm>
            <a:off x="3170297" y="142505"/>
            <a:ext cx="2304814" cy="6186307"/>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endParaRPr lang="sv-SE" sz="1400" dirty="0"/>
          </a:p>
          <a:p>
            <a:pPr marL="342900" indent="-342900">
              <a:buAutoNum type="arabicPeriod"/>
            </a:pPr>
            <a:r>
              <a:rPr lang="sv-SE" sz="1400" dirty="0"/>
              <a:t>Höger green bunker flyttas till vänster. Bakre bunker ges ny utformning. Eventuellt nya kullar mellan greenbunkrarna för visst skydd mot vägen.</a:t>
            </a:r>
          </a:p>
          <a:p>
            <a:pPr marL="342900" indent="-342900">
              <a:buAutoNum type="arabicPeriod"/>
            </a:pPr>
            <a:r>
              <a:rPr lang="sv-SE" sz="1400" dirty="0"/>
              <a:t>Ny fairwaybunker. Viktig att bunkern är synlig från tee.</a:t>
            </a:r>
          </a:p>
          <a:p>
            <a:pPr marL="342900" indent="-342900">
              <a:buAutoNum type="arabicPeriod"/>
            </a:pPr>
            <a:r>
              <a:rPr lang="sv-SE" sz="1400" dirty="0"/>
              <a:t>Båda tee områdena jämnas till och önskvärt med en förlängning av röd tee.</a:t>
            </a:r>
            <a:endParaRPr lang="sv-SE" dirty="0"/>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-breddning av diket till vänster inte nödvändigt.</a:t>
            </a:r>
          </a:p>
          <a:p>
            <a:r>
              <a:rPr lang="sv-SE" sz="1400" i="1" dirty="0"/>
              <a:t>-bakre greenbunker i dåligt skick. </a:t>
            </a:r>
          </a:p>
          <a:p>
            <a:endParaRPr lang="sv-SE" dirty="0"/>
          </a:p>
        </p:txBody>
      </p:sp>
      <p:sp>
        <p:nvSpPr>
          <p:cNvPr id="2" name="Ellips 1">
            <a:extLst>
              <a:ext uri="{FF2B5EF4-FFF2-40B4-BE49-F238E27FC236}">
                <a16:creationId xmlns:a16="http://schemas.microsoft.com/office/drawing/2014/main" id="{677C881E-2032-403D-AFDB-5F0DBAE1ED7B}"/>
              </a:ext>
            </a:extLst>
          </p:cNvPr>
          <p:cNvSpPr/>
          <p:nvPr/>
        </p:nvSpPr>
        <p:spPr>
          <a:xfrm>
            <a:off x="1675327" y="1963133"/>
            <a:ext cx="252194" cy="22639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9" name="textruta 38">
            <a:extLst>
              <a:ext uri="{FF2B5EF4-FFF2-40B4-BE49-F238E27FC236}">
                <a16:creationId xmlns:a16="http://schemas.microsoft.com/office/drawing/2014/main" id="{18B7E91D-F800-46F4-8825-8FBB2F81E508}"/>
              </a:ext>
            </a:extLst>
          </p:cNvPr>
          <p:cNvSpPr txBox="1"/>
          <p:nvPr/>
        </p:nvSpPr>
        <p:spPr>
          <a:xfrm>
            <a:off x="8783386" y="5783147"/>
            <a:ext cx="599813" cy="523220"/>
          </a:xfrm>
          <a:prstGeom prst="rect">
            <a:avLst/>
          </a:prstGeom>
          <a:noFill/>
        </p:spPr>
        <p:txBody>
          <a:bodyPr wrap="square" rtlCol="0">
            <a:spAutoFit/>
          </a:bodyPr>
          <a:lstStyle/>
          <a:p>
            <a:r>
              <a:rPr lang="sv-SE" sz="2800" b="1" dirty="0">
                <a:solidFill>
                  <a:srgbClr val="FFC000"/>
                </a:solidFill>
              </a:rPr>
              <a:t>1</a:t>
            </a:r>
          </a:p>
        </p:txBody>
      </p:sp>
      <p:sp>
        <p:nvSpPr>
          <p:cNvPr id="40" name="textruta 39">
            <a:extLst>
              <a:ext uri="{FF2B5EF4-FFF2-40B4-BE49-F238E27FC236}">
                <a16:creationId xmlns:a16="http://schemas.microsoft.com/office/drawing/2014/main" id="{9C87305A-DABF-470D-948F-3DEB0290C7AF}"/>
              </a:ext>
            </a:extLst>
          </p:cNvPr>
          <p:cNvSpPr txBox="1"/>
          <p:nvPr/>
        </p:nvSpPr>
        <p:spPr>
          <a:xfrm>
            <a:off x="1716411" y="2070557"/>
            <a:ext cx="599813" cy="523220"/>
          </a:xfrm>
          <a:prstGeom prst="rect">
            <a:avLst/>
          </a:prstGeom>
          <a:noFill/>
        </p:spPr>
        <p:txBody>
          <a:bodyPr wrap="square" rtlCol="0">
            <a:spAutoFit/>
          </a:bodyPr>
          <a:lstStyle/>
          <a:p>
            <a:r>
              <a:rPr lang="sv-SE" sz="2800" b="1" dirty="0">
                <a:solidFill>
                  <a:srgbClr val="800000"/>
                </a:solidFill>
              </a:rPr>
              <a:t>2</a:t>
            </a:r>
          </a:p>
        </p:txBody>
      </p:sp>
      <p:sp>
        <p:nvSpPr>
          <p:cNvPr id="41" name="textruta 40">
            <a:extLst>
              <a:ext uri="{FF2B5EF4-FFF2-40B4-BE49-F238E27FC236}">
                <a16:creationId xmlns:a16="http://schemas.microsoft.com/office/drawing/2014/main" id="{3A23C544-85FA-45C5-B36E-896822D89504}"/>
              </a:ext>
            </a:extLst>
          </p:cNvPr>
          <p:cNvSpPr txBox="1"/>
          <p:nvPr/>
        </p:nvSpPr>
        <p:spPr>
          <a:xfrm>
            <a:off x="7033204" y="5947268"/>
            <a:ext cx="599813" cy="523220"/>
          </a:xfrm>
          <a:prstGeom prst="rect">
            <a:avLst/>
          </a:prstGeom>
          <a:noFill/>
        </p:spPr>
        <p:txBody>
          <a:bodyPr wrap="square" rtlCol="0">
            <a:spAutoFit/>
          </a:bodyPr>
          <a:lstStyle/>
          <a:p>
            <a:r>
              <a:rPr lang="sv-SE" sz="2800" b="1" dirty="0">
                <a:solidFill>
                  <a:srgbClr val="FFC000"/>
                </a:solidFill>
              </a:rPr>
              <a:t>2</a:t>
            </a:r>
          </a:p>
        </p:txBody>
      </p:sp>
      <p:sp>
        <p:nvSpPr>
          <p:cNvPr id="42" name="textruta 41">
            <a:extLst>
              <a:ext uri="{FF2B5EF4-FFF2-40B4-BE49-F238E27FC236}">
                <a16:creationId xmlns:a16="http://schemas.microsoft.com/office/drawing/2014/main" id="{CBEAC272-FEC0-408E-BF5B-F3C3D93DEEFC}"/>
              </a:ext>
            </a:extLst>
          </p:cNvPr>
          <p:cNvSpPr txBox="1"/>
          <p:nvPr/>
        </p:nvSpPr>
        <p:spPr>
          <a:xfrm>
            <a:off x="722597" y="1439913"/>
            <a:ext cx="361157" cy="523220"/>
          </a:xfrm>
          <a:prstGeom prst="rect">
            <a:avLst/>
          </a:prstGeom>
          <a:noFill/>
        </p:spPr>
        <p:txBody>
          <a:bodyPr wrap="square" rtlCol="0">
            <a:spAutoFit/>
          </a:bodyPr>
          <a:lstStyle/>
          <a:p>
            <a:r>
              <a:rPr lang="sv-SE" sz="2800" b="1" dirty="0">
                <a:solidFill>
                  <a:srgbClr val="800000"/>
                </a:solidFill>
              </a:rPr>
              <a:t>1</a:t>
            </a:r>
          </a:p>
        </p:txBody>
      </p:sp>
      <p:sp>
        <p:nvSpPr>
          <p:cNvPr id="49" name="textruta 48">
            <a:extLst>
              <a:ext uri="{FF2B5EF4-FFF2-40B4-BE49-F238E27FC236}">
                <a16:creationId xmlns:a16="http://schemas.microsoft.com/office/drawing/2014/main" id="{CAA921F7-FDB3-4E3A-B5EE-C60DB9EB94CA}"/>
              </a:ext>
            </a:extLst>
          </p:cNvPr>
          <p:cNvSpPr txBox="1"/>
          <p:nvPr/>
        </p:nvSpPr>
        <p:spPr>
          <a:xfrm>
            <a:off x="6023507" y="533791"/>
            <a:ext cx="264122" cy="523220"/>
          </a:xfrm>
          <a:prstGeom prst="rect">
            <a:avLst/>
          </a:prstGeom>
          <a:noFill/>
        </p:spPr>
        <p:txBody>
          <a:bodyPr wrap="square">
            <a:spAutoFit/>
          </a:bodyPr>
          <a:lstStyle/>
          <a:p>
            <a:r>
              <a:rPr lang="sv-SE" sz="2800" b="1" dirty="0">
                <a:solidFill>
                  <a:srgbClr val="FFC000"/>
                </a:solidFill>
              </a:rPr>
              <a:t>3</a:t>
            </a:r>
          </a:p>
        </p:txBody>
      </p:sp>
      <p:sp>
        <p:nvSpPr>
          <p:cNvPr id="4" name="Ellips 3">
            <a:extLst>
              <a:ext uri="{FF2B5EF4-FFF2-40B4-BE49-F238E27FC236}">
                <a16:creationId xmlns:a16="http://schemas.microsoft.com/office/drawing/2014/main" id="{22272726-30D0-496A-9CA8-441DEE80C790}"/>
              </a:ext>
            </a:extLst>
          </p:cNvPr>
          <p:cNvSpPr/>
          <p:nvPr/>
        </p:nvSpPr>
        <p:spPr>
          <a:xfrm>
            <a:off x="525606" y="4253846"/>
            <a:ext cx="1008776" cy="120801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FF3AEDC0-D955-449C-BCF6-40BE5F24DE5A}"/>
              </a:ext>
            </a:extLst>
          </p:cNvPr>
          <p:cNvSpPr/>
          <p:nvPr/>
        </p:nvSpPr>
        <p:spPr>
          <a:xfrm>
            <a:off x="1473038" y="1677853"/>
            <a:ext cx="784244" cy="79695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853FD613-A27A-4B86-9B09-27F53EE61236}"/>
              </a:ext>
            </a:extLst>
          </p:cNvPr>
          <p:cNvSpPr/>
          <p:nvPr/>
        </p:nvSpPr>
        <p:spPr>
          <a:xfrm>
            <a:off x="361252" y="1057013"/>
            <a:ext cx="947431" cy="113251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0A638CC-1586-4585-9778-6ED47D54F667}"/>
              </a:ext>
            </a:extLst>
          </p:cNvPr>
          <p:cNvSpPr txBox="1"/>
          <p:nvPr/>
        </p:nvSpPr>
        <p:spPr>
          <a:xfrm>
            <a:off x="1083752" y="4596242"/>
            <a:ext cx="317951" cy="523220"/>
          </a:xfrm>
          <a:prstGeom prst="rect">
            <a:avLst/>
          </a:prstGeom>
          <a:noFill/>
        </p:spPr>
        <p:txBody>
          <a:bodyPr wrap="square">
            <a:spAutoFit/>
          </a:bodyPr>
          <a:lstStyle/>
          <a:p>
            <a:r>
              <a:rPr lang="sv-SE" sz="2800" b="1" dirty="0">
                <a:solidFill>
                  <a:srgbClr val="800000"/>
                </a:solidFill>
              </a:rPr>
              <a:t>3</a:t>
            </a:r>
          </a:p>
        </p:txBody>
      </p:sp>
      <p:sp>
        <p:nvSpPr>
          <p:cNvPr id="14" name="Ellips 13">
            <a:extLst>
              <a:ext uri="{FF2B5EF4-FFF2-40B4-BE49-F238E27FC236}">
                <a16:creationId xmlns:a16="http://schemas.microsoft.com/office/drawing/2014/main" id="{426E5166-0C0E-4EE8-8D67-7B5069AD2A13}"/>
              </a:ext>
            </a:extLst>
          </p:cNvPr>
          <p:cNvSpPr/>
          <p:nvPr/>
        </p:nvSpPr>
        <p:spPr>
          <a:xfrm rot="6209313">
            <a:off x="808394" y="1957337"/>
            <a:ext cx="156805" cy="167880"/>
          </a:xfrm>
          <a:prstGeom prst="ellipse">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54547670"/>
      </p:ext>
    </p:extLst>
  </p:cSld>
  <p:clrMapOvr>
    <a:masterClrMapping/>
  </p:clrMapOvr>
  <p:transition spd="slow" advClick="0" advTm="1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arta&#10;&#10;Automatiskt genererad beskrivning">
            <a:extLst>
              <a:ext uri="{FF2B5EF4-FFF2-40B4-BE49-F238E27FC236}">
                <a16:creationId xmlns:a16="http://schemas.microsoft.com/office/drawing/2014/main" id="{093FAC99-F966-4B65-B333-FBDE282A1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2294" y="1264107"/>
            <a:ext cx="2990374" cy="5308092"/>
          </a:xfrm>
          <a:prstGeom prst="rect">
            <a:avLst/>
          </a:prstGeom>
        </p:spPr>
      </p:pic>
      <p:pic>
        <p:nvPicPr>
          <p:cNvPr id="5" name="Bildobjekt 4" descr="En bild som visar transport&#10;&#10;Automatiskt genererad beskrivning">
            <a:extLst>
              <a:ext uri="{FF2B5EF4-FFF2-40B4-BE49-F238E27FC236}">
                <a16:creationId xmlns:a16="http://schemas.microsoft.com/office/drawing/2014/main" id="{E15B9652-E0A9-423B-AD3A-392D1C4AC8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4595" y="3792893"/>
            <a:ext cx="6511406" cy="2850503"/>
          </a:xfrm>
          <a:prstGeom prst="rect">
            <a:avLst/>
          </a:prstGeom>
        </p:spPr>
      </p:pic>
      <p:sp>
        <p:nvSpPr>
          <p:cNvPr id="6" name="textruta 5">
            <a:extLst>
              <a:ext uri="{FF2B5EF4-FFF2-40B4-BE49-F238E27FC236}">
                <a16:creationId xmlns:a16="http://schemas.microsoft.com/office/drawing/2014/main" id="{8F52EBF1-8EE6-4391-A2DF-5FC309DC6BB1}"/>
              </a:ext>
            </a:extLst>
          </p:cNvPr>
          <p:cNvSpPr txBox="1"/>
          <p:nvPr/>
        </p:nvSpPr>
        <p:spPr>
          <a:xfrm>
            <a:off x="7732888" y="6581001"/>
            <a:ext cx="2270489" cy="276999"/>
          </a:xfrm>
          <a:prstGeom prst="rect">
            <a:avLst/>
          </a:prstGeom>
          <a:noFill/>
        </p:spPr>
        <p:txBody>
          <a:bodyPr wrap="square">
            <a:spAutoFit/>
          </a:bodyPr>
          <a:lstStyle/>
          <a:p>
            <a:r>
              <a:rPr lang="sv-SE" sz="1200" dirty="0">
                <a:latin typeface="Mistral" panose="03090702030407020403" pitchFamily="66" charset="0"/>
              </a:rPr>
              <a:t>Fjällman Golf Design – mars 2021</a:t>
            </a:r>
          </a:p>
        </p:txBody>
      </p:sp>
      <p:cxnSp>
        <p:nvCxnSpPr>
          <p:cNvPr id="7" name="Rak koppling 6">
            <a:extLst>
              <a:ext uri="{FF2B5EF4-FFF2-40B4-BE49-F238E27FC236}">
                <a16:creationId xmlns:a16="http://schemas.microsoft.com/office/drawing/2014/main" id="{2AC2C4C7-A296-4A80-AB1C-0AC43FDB6EEA}"/>
              </a:ext>
            </a:extLst>
          </p:cNvPr>
          <p:cNvCxnSpPr>
            <a:cxnSpLocks/>
          </p:cNvCxnSpPr>
          <p:nvPr/>
        </p:nvCxnSpPr>
        <p:spPr>
          <a:xfrm flipH="1" flipV="1">
            <a:off x="1417739" y="2852258"/>
            <a:ext cx="81793" cy="1795245"/>
          </a:xfrm>
          <a:prstGeom prst="line">
            <a:avLst/>
          </a:prstGeom>
          <a:ln w="12700">
            <a:prstDash val="dash"/>
          </a:ln>
        </p:spPr>
        <p:style>
          <a:lnRef idx="1">
            <a:schemeClr val="accent4"/>
          </a:lnRef>
          <a:fillRef idx="0">
            <a:schemeClr val="accent4"/>
          </a:fillRef>
          <a:effectRef idx="0">
            <a:schemeClr val="accent4"/>
          </a:effectRef>
          <a:fontRef idx="minor">
            <a:schemeClr val="tx1"/>
          </a:fontRef>
        </p:style>
      </p:cxnSp>
      <p:cxnSp>
        <p:nvCxnSpPr>
          <p:cNvPr id="14" name="Rak koppling 13">
            <a:extLst>
              <a:ext uri="{FF2B5EF4-FFF2-40B4-BE49-F238E27FC236}">
                <a16:creationId xmlns:a16="http://schemas.microsoft.com/office/drawing/2014/main" id="{0367FC45-F6D2-4F46-9DEF-1375E9776033}"/>
              </a:ext>
            </a:extLst>
          </p:cNvPr>
          <p:cNvCxnSpPr>
            <a:cxnSpLocks/>
          </p:cNvCxnSpPr>
          <p:nvPr/>
        </p:nvCxnSpPr>
        <p:spPr>
          <a:xfrm flipH="1" flipV="1">
            <a:off x="790663" y="1786855"/>
            <a:ext cx="627076" cy="1065402"/>
          </a:xfrm>
          <a:prstGeom prst="line">
            <a:avLst/>
          </a:prstGeom>
          <a:ln w="12700">
            <a:prstDash val="dash"/>
          </a:ln>
        </p:spPr>
        <p:style>
          <a:lnRef idx="1">
            <a:schemeClr val="accent4"/>
          </a:lnRef>
          <a:fillRef idx="0">
            <a:schemeClr val="accent4"/>
          </a:fillRef>
          <a:effectRef idx="0">
            <a:schemeClr val="accent4"/>
          </a:effectRef>
          <a:fontRef idx="minor">
            <a:schemeClr val="tx1"/>
          </a:fontRef>
        </p:style>
      </p:cxnSp>
      <p:sp>
        <p:nvSpPr>
          <p:cNvPr id="17" name="textruta 16">
            <a:extLst>
              <a:ext uri="{FF2B5EF4-FFF2-40B4-BE49-F238E27FC236}">
                <a16:creationId xmlns:a16="http://schemas.microsoft.com/office/drawing/2014/main" id="{56DBBA04-EAF7-49E1-9BC7-CA6F644C333C}"/>
              </a:ext>
            </a:extLst>
          </p:cNvPr>
          <p:cNvSpPr txBox="1"/>
          <p:nvPr/>
        </p:nvSpPr>
        <p:spPr>
          <a:xfrm>
            <a:off x="3315415" y="505376"/>
            <a:ext cx="6411844" cy="3447098"/>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Greenområdet bör inramas med kullar bakom green.</a:t>
            </a:r>
          </a:p>
          <a:p>
            <a:pPr marL="342900" indent="-342900">
              <a:buAutoNum type="arabicPeriod"/>
            </a:pPr>
            <a:r>
              <a:rPr lang="sv-SE" sz="1400" dirty="0"/>
              <a:t>Ett större antal kullar anläggs för att förbättra säkerheten och för att undvika visuell distraktion mot garage/parkeringsplats. Kompletteras med träd/buskar.</a:t>
            </a:r>
          </a:p>
          <a:p>
            <a:pPr marL="342900" indent="-342900">
              <a:buAutoNum type="arabicPeriod"/>
            </a:pPr>
            <a:r>
              <a:rPr lang="sv-SE" sz="1400" dirty="0"/>
              <a:t>Ny fairwaybunker till höger för säkerhet mot fastighet. </a:t>
            </a:r>
          </a:p>
          <a:p>
            <a:pPr marL="342900" indent="-342900">
              <a:buAutoNum type="arabicPeriod"/>
            </a:pPr>
            <a:r>
              <a:rPr lang="sv-SE" sz="1400" dirty="0"/>
              <a:t>Utvidgning av dike. </a:t>
            </a:r>
          </a:p>
          <a:p>
            <a:pPr marL="342900" indent="-342900">
              <a:buAutoNum type="arabicPeriod"/>
            </a:pPr>
            <a:r>
              <a:rPr lang="sv-SE" sz="1400" dirty="0"/>
              <a:t>Röd tee görs större. Gul tee flyttas till vänster där spelarvägen går idag och ny spelarväg anläggs till höger. </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i="1" dirty="0"/>
              <a:t>-viktigt att positionen på ny höger fairwaybunker blir rätt. </a:t>
            </a:r>
          </a:p>
          <a:p>
            <a:endParaRPr lang="sv-SE" sz="1400" i="1" dirty="0"/>
          </a:p>
          <a:p>
            <a:pPr marL="342900" indent="-342900">
              <a:buAutoNum type="arabicPeriod"/>
            </a:pPr>
            <a:endParaRPr lang="sv-SE" sz="1400" dirty="0"/>
          </a:p>
          <a:p>
            <a:pPr marL="342900" indent="-342900">
              <a:buAutoNum type="arabicPeriod"/>
            </a:pPr>
            <a:endParaRPr lang="sv-SE" dirty="0"/>
          </a:p>
          <a:p>
            <a:pPr marL="342900" indent="-342900">
              <a:buAutoNum type="arabicPeriod"/>
            </a:pPr>
            <a:endParaRPr lang="sv-SE" dirty="0"/>
          </a:p>
        </p:txBody>
      </p:sp>
      <p:sp>
        <p:nvSpPr>
          <p:cNvPr id="18" name="Ellips 17">
            <a:extLst>
              <a:ext uri="{FF2B5EF4-FFF2-40B4-BE49-F238E27FC236}">
                <a16:creationId xmlns:a16="http://schemas.microsoft.com/office/drawing/2014/main" id="{179568E9-559F-4FB0-BF96-24FA0F608311}"/>
              </a:ext>
            </a:extLst>
          </p:cNvPr>
          <p:cNvSpPr/>
          <p:nvPr/>
        </p:nvSpPr>
        <p:spPr>
          <a:xfrm rot="17133000">
            <a:off x="2022662" y="2618316"/>
            <a:ext cx="184558" cy="2181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1" name="textruta 40">
            <a:extLst>
              <a:ext uri="{FF2B5EF4-FFF2-40B4-BE49-F238E27FC236}">
                <a16:creationId xmlns:a16="http://schemas.microsoft.com/office/drawing/2014/main" id="{D6D27BCB-0BA6-4FD5-98C9-D1FF8D9DA7AE}"/>
              </a:ext>
            </a:extLst>
          </p:cNvPr>
          <p:cNvSpPr txBox="1"/>
          <p:nvPr/>
        </p:nvSpPr>
        <p:spPr>
          <a:xfrm>
            <a:off x="367566" y="222135"/>
            <a:ext cx="1466877" cy="369332"/>
          </a:xfrm>
          <a:prstGeom prst="rect">
            <a:avLst/>
          </a:prstGeom>
          <a:noFill/>
        </p:spPr>
        <p:txBody>
          <a:bodyPr wrap="square">
            <a:spAutoFit/>
          </a:bodyPr>
          <a:lstStyle/>
          <a:p>
            <a:r>
              <a:rPr lang="sv-SE" sz="1800" b="1" u="sng" dirty="0"/>
              <a:t>GUL – HÅL 8</a:t>
            </a:r>
          </a:p>
        </p:txBody>
      </p:sp>
      <p:sp>
        <p:nvSpPr>
          <p:cNvPr id="42" name="textruta 41">
            <a:extLst>
              <a:ext uri="{FF2B5EF4-FFF2-40B4-BE49-F238E27FC236}">
                <a16:creationId xmlns:a16="http://schemas.microsoft.com/office/drawing/2014/main" id="{12F36FD6-253E-4B71-A7F9-6AA48EEDBC6F}"/>
              </a:ext>
            </a:extLst>
          </p:cNvPr>
          <p:cNvSpPr txBox="1"/>
          <p:nvPr/>
        </p:nvSpPr>
        <p:spPr>
          <a:xfrm>
            <a:off x="9590085" y="3852385"/>
            <a:ext cx="315915" cy="523220"/>
          </a:xfrm>
          <a:prstGeom prst="rect">
            <a:avLst/>
          </a:prstGeom>
          <a:noFill/>
        </p:spPr>
        <p:txBody>
          <a:bodyPr wrap="square" rtlCol="0">
            <a:spAutoFit/>
          </a:bodyPr>
          <a:lstStyle/>
          <a:p>
            <a:r>
              <a:rPr lang="sv-SE" sz="2800" b="1" dirty="0">
                <a:solidFill>
                  <a:srgbClr val="FFC000"/>
                </a:solidFill>
              </a:rPr>
              <a:t>1</a:t>
            </a:r>
          </a:p>
        </p:txBody>
      </p:sp>
      <p:sp>
        <p:nvSpPr>
          <p:cNvPr id="44" name="textruta 43">
            <a:extLst>
              <a:ext uri="{FF2B5EF4-FFF2-40B4-BE49-F238E27FC236}">
                <a16:creationId xmlns:a16="http://schemas.microsoft.com/office/drawing/2014/main" id="{580A76B9-8CBB-4C83-A667-AA4658377D95}"/>
              </a:ext>
            </a:extLst>
          </p:cNvPr>
          <p:cNvSpPr txBox="1"/>
          <p:nvPr/>
        </p:nvSpPr>
        <p:spPr>
          <a:xfrm>
            <a:off x="8187787" y="5150027"/>
            <a:ext cx="252058" cy="523220"/>
          </a:xfrm>
          <a:prstGeom prst="rect">
            <a:avLst/>
          </a:prstGeom>
          <a:noFill/>
        </p:spPr>
        <p:txBody>
          <a:bodyPr wrap="square">
            <a:spAutoFit/>
          </a:bodyPr>
          <a:lstStyle/>
          <a:p>
            <a:r>
              <a:rPr lang="sv-SE" sz="2800" b="1" dirty="0">
                <a:solidFill>
                  <a:srgbClr val="FFC000"/>
                </a:solidFill>
              </a:rPr>
              <a:t>3</a:t>
            </a:r>
          </a:p>
        </p:txBody>
      </p:sp>
      <p:sp>
        <p:nvSpPr>
          <p:cNvPr id="46" name="textruta 45">
            <a:extLst>
              <a:ext uri="{FF2B5EF4-FFF2-40B4-BE49-F238E27FC236}">
                <a16:creationId xmlns:a16="http://schemas.microsoft.com/office/drawing/2014/main" id="{49214C4C-90C1-4EA7-89D1-0688B44A8E07}"/>
              </a:ext>
            </a:extLst>
          </p:cNvPr>
          <p:cNvSpPr txBox="1"/>
          <p:nvPr/>
        </p:nvSpPr>
        <p:spPr>
          <a:xfrm>
            <a:off x="7828945" y="4626807"/>
            <a:ext cx="252058" cy="523220"/>
          </a:xfrm>
          <a:prstGeom prst="rect">
            <a:avLst/>
          </a:prstGeom>
          <a:noFill/>
        </p:spPr>
        <p:txBody>
          <a:bodyPr wrap="square">
            <a:spAutoFit/>
          </a:bodyPr>
          <a:lstStyle/>
          <a:p>
            <a:r>
              <a:rPr lang="sv-SE" sz="2800" dirty="0">
                <a:solidFill>
                  <a:srgbClr val="FFC000"/>
                </a:solidFill>
              </a:rPr>
              <a:t>2</a:t>
            </a:r>
          </a:p>
        </p:txBody>
      </p:sp>
      <p:sp>
        <p:nvSpPr>
          <p:cNvPr id="49" name="textruta 48">
            <a:extLst>
              <a:ext uri="{FF2B5EF4-FFF2-40B4-BE49-F238E27FC236}">
                <a16:creationId xmlns:a16="http://schemas.microsoft.com/office/drawing/2014/main" id="{1D4D4614-621A-4A18-B47B-C4D4B4C4A197}"/>
              </a:ext>
            </a:extLst>
          </p:cNvPr>
          <p:cNvSpPr txBox="1"/>
          <p:nvPr/>
        </p:nvSpPr>
        <p:spPr>
          <a:xfrm>
            <a:off x="6273870" y="4956533"/>
            <a:ext cx="304759" cy="523220"/>
          </a:xfrm>
          <a:prstGeom prst="rect">
            <a:avLst/>
          </a:prstGeom>
          <a:noFill/>
        </p:spPr>
        <p:txBody>
          <a:bodyPr wrap="square" rtlCol="0">
            <a:spAutoFit/>
          </a:bodyPr>
          <a:lstStyle/>
          <a:p>
            <a:r>
              <a:rPr lang="sv-SE" sz="2800" b="1" dirty="0">
                <a:solidFill>
                  <a:srgbClr val="FFC000"/>
                </a:solidFill>
              </a:rPr>
              <a:t>4</a:t>
            </a:r>
          </a:p>
        </p:txBody>
      </p:sp>
      <p:sp>
        <p:nvSpPr>
          <p:cNvPr id="50" name="textruta 49">
            <a:extLst>
              <a:ext uri="{FF2B5EF4-FFF2-40B4-BE49-F238E27FC236}">
                <a16:creationId xmlns:a16="http://schemas.microsoft.com/office/drawing/2014/main" id="{0404B14D-10D6-4953-8A36-4459AA2B1B20}"/>
              </a:ext>
            </a:extLst>
          </p:cNvPr>
          <p:cNvSpPr txBox="1"/>
          <p:nvPr/>
        </p:nvSpPr>
        <p:spPr>
          <a:xfrm>
            <a:off x="4638949" y="5757136"/>
            <a:ext cx="314052" cy="523220"/>
          </a:xfrm>
          <a:prstGeom prst="rect">
            <a:avLst/>
          </a:prstGeom>
          <a:noFill/>
        </p:spPr>
        <p:txBody>
          <a:bodyPr wrap="square" rtlCol="0">
            <a:spAutoFit/>
          </a:bodyPr>
          <a:lstStyle/>
          <a:p>
            <a:r>
              <a:rPr lang="sv-SE" sz="2800" b="1" dirty="0">
                <a:solidFill>
                  <a:srgbClr val="FFC000"/>
                </a:solidFill>
              </a:rPr>
              <a:t>5</a:t>
            </a:r>
          </a:p>
        </p:txBody>
      </p:sp>
      <p:sp>
        <p:nvSpPr>
          <p:cNvPr id="2" name="Moln 1">
            <a:extLst>
              <a:ext uri="{FF2B5EF4-FFF2-40B4-BE49-F238E27FC236}">
                <a16:creationId xmlns:a16="http://schemas.microsoft.com/office/drawing/2014/main" id="{5A132888-D398-44FC-9C18-463320975D60}"/>
              </a:ext>
            </a:extLst>
          </p:cNvPr>
          <p:cNvSpPr/>
          <p:nvPr/>
        </p:nvSpPr>
        <p:spPr>
          <a:xfrm rot="1920608">
            <a:off x="1474446" y="3281124"/>
            <a:ext cx="136321" cy="24328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4" name="Moln 23">
            <a:extLst>
              <a:ext uri="{FF2B5EF4-FFF2-40B4-BE49-F238E27FC236}">
                <a16:creationId xmlns:a16="http://schemas.microsoft.com/office/drawing/2014/main" id="{EA2C3DBC-C01B-48C5-B79D-9D3307071E6A}"/>
              </a:ext>
            </a:extLst>
          </p:cNvPr>
          <p:cNvSpPr/>
          <p:nvPr/>
        </p:nvSpPr>
        <p:spPr>
          <a:xfrm rot="1920608">
            <a:off x="1447869" y="3034556"/>
            <a:ext cx="136321" cy="24328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5" name="Moln 24">
            <a:extLst>
              <a:ext uri="{FF2B5EF4-FFF2-40B4-BE49-F238E27FC236}">
                <a16:creationId xmlns:a16="http://schemas.microsoft.com/office/drawing/2014/main" id="{F9A97791-50E5-47EC-97DA-DB0ABA0BD134}"/>
              </a:ext>
            </a:extLst>
          </p:cNvPr>
          <p:cNvSpPr/>
          <p:nvPr/>
        </p:nvSpPr>
        <p:spPr>
          <a:xfrm rot="1920608">
            <a:off x="1447869" y="2791155"/>
            <a:ext cx="136321" cy="24328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7" name="Moln 26">
            <a:extLst>
              <a:ext uri="{FF2B5EF4-FFF2-40B4-BE49-F238E27FC236}">
                <a16:creationId xmlns:a16="http://schemas.microsoft.com/office/drawing/2014/main" id="{102DA2A5-1A1A-40E0-B16A-EAC59B8D58FD}"/>
              </a:ext>
            </a:extLst>
          </p:cNvPr>
          <p:cNvSpPr/>
          <p:nvPr/>
        </p:nvSpPr>
        <p:spPr>
          <a:xfrm rot="1920608">
            <a:off x="1354672" y="2527476"/>
            <a:ext cx="136321" cy="24328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530BD49C-1026-4CE1-8A32-6A1D8FA13AA3}"/>
              </a:ext>
            </a:extLst>
          </p:cNvPr>
          <p:cNvSpPr/>
          <p:nvPr/>
        </p:nvSpPr>
        <p:spPr>
          <a:xfrm rot="20066750">
            <a:off x="1160467" y="1746383"/>
            <a:ext cx="245377" cy="1929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BCA7519A-A1CF-42C8-883F-18EF1AC3C59D}"/>
              </a:ext>
            </a:extLst>
          </p:cNvPr>
          <p:cNvSpPr/>
          <p:nvPr/>
        </p:nvSpPr>
        <p:spPr>
          <a:xfrm>
            <a:off x="1089516" y="1596944"/>
            <a:ext cx="632656" cy="85182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513D2C91-49C9-4DC7-8447-FC467E0EF139}"/>
              </a:ext>
            </a:extLst>
          </p:cNvPr>
          <p:cNvSpPr/>
          <p:nvPr/>
        </p:nvSpPr>
        <p:spPr>
          <a:xfrm>
            <a:off x="1881962" y="2447920"/>
            <a:ext cx="479493" cy="55890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C221273D-5BE7-4EB0-BBBB-30A98C29474F}"/>
              </a:ext>
            </a:extLst>
          </p:cNvPr>
          <p:cNvSpPr/>
          <p:nvPr/>
        </p:nvSpPr>
        <p:spPr>
          <a:xfrm>
            <a:off x="897379" y="5083685"/>
            <a:ext cx="948617" cy="121860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64B4511-7317-440D-A0A8-DC1FFA89766F}"/>
              </a:ext>
            </a:extLst>
          </p:cNvPr>
          <p:cNvSpPr/>
          <p:nvPr/>
        </p:nvSpPr>
        <p:spPr>
          <a:xfrm>
            <a:off x="1195400" y="2499080"/>
            <a:ext cx="632656" cy="106540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E24F14B0-AAED-47B1-8A16-E32254440552}"/>
              </a:ext>
            </a:extLst>
          </p:cNvPr>
          <p:cNvSpPr txBox="1"/>
          <p:nvPr/>
        </p:nvSpPr>
        <p:spPr>
          <a:xfrm>
            <a:off x="1262707" y="5393406"/>
            <a:ext cx="264122" cy="523220"/>
          </a:xfrm>
          <a:prstGeom prst="rect">
            <a:avLst/>
          </a:prstGeom>
          <a:noFill/>
        </p:spPr>
        <p:txBody>
          <a:bodyPr wrap="square">
            <a:spAutoFit/>
          </a:bodyPr>
          <a:lstStyle/>
          <a:p>
            <a:r>
              <a:rPr lang="sv-SE" sz="2800" b="1" dirty="0"/>
              <a:t>5</a:t>
            </a:r>
          </a:p>
        </p:txBody>
      </p:sp>
      <p:sp>
        <p:nvSpPr>
          <p:cNvPr id="37" name="textruta 36">
            <a:extLst>
              <a:ext uri="{FF2B5EF4-FFF2-40B4-BE49-F238E27FC236}">
                <a16:creationId xmlns:a16="http://schemas.microsoft.com/office/drawing/2014/main" id="{9DB054D2-6BA9-49B6-9D1B-8A0DD70FB4D1}"/>
              </a:ext>
            </a:extLst>
          </p:cNvPr>
          <p:cNvSpPr txBox="1"/>
          <p:nvPr/>
        </p:nvSpPr>
        <p:spPr>
          <a:xfrm>
            <a:off x="1402548" y="3656543"/>
            <a:ext cx="338377" cy="523220"/>
          </a:xfrm>
          <a:prstGeom prst="rect">
            <a:avLst/>
          </a:prstGeom>
          <a:noFill/>
        </p:spPr>
        <p:txBody>
          <a:bodyPr wrap="square">
            <a:spAutoFit/>
          </a:bodyPr>
          <a:lstStyle/>
          <a:p>
            <a:r>
              <a:rPr lang="sv-SE" sz="2800" b="1" dirty="0"/>
              <a:t>4</a:t>
            </a:r>
          </a:p>
        </p:txBody>
      </p:sp>
      <p:sp>
        <p:nvSpPr>
          <p:cNvPr id="39" name="textruta 38">
            <a:extLst>
              <a:ext uri="{FF2B5EF4-FFF2-40B4-BE49-F238E27FC236}">
                <a16:creationId xmlns:a16="http://schemas.microsoft.com/office/drawing/2014/main" id="{50E95041-0A86-4E08-AF7B-3800C98D3531}"/>
              </a:ext>
            </a:extLst>
          </p:cNvPr>
          <p:cNvSpPr txBox="1"/>
          <p:nvPr/>
        </p:nvSpPr>
        <p:spPr>
          <a:xfrm>
            <a:off x="2004300" y="2637061"/>
            <a:ext cx="338377" cy="523220"/>
          </a:xfrm>
          <a:prstGeom prst="rect">
            <a:avLst/>
          </a:prstGeom>
          <a:noFill/>
        </p:spPr>
        <p:txBody>
          <a:bodyPr wrap="square">
            <a:spAutoFit/>
          </a:bodyPr>
          <a:lstStyle/>
          <a:p>
            <a:r>
              <a:rPr lang="sv-SE" sz="2800" b="1" dirty="0"/>
              <a:t>3</a:t>
            </a:r>
          </a:p>
        </p:txBody>
      </p:sp>
      <p:sp>
        <p:nvSpPr>
          <p:cNvPr id="40" name="textruta 39">
            <a:extLst>
              <a:ext uri="{FF2B5EF4-FFF2-40B4-BE49-F238E27FC236}">
                <a16:creationId xmlns:a16="http://schemas.microsoft.com/office/drawing/2014/main" id="{1616E3BF-9C07-4EB7-B648-25A5C073C10F}"/>
              </a:ext>
            </a:extLst>
          </p:cNvPr>
          <p:cNvSpPr txBox="1"/>
          <p:nvPr/>
        </p:nvSpPr>
        <p:spPr>
          <a:xfrm>
            <a:off x="1378850" y="2747664"/>
            <a:ext cx="407259" cy="523220"/>
          </a:xfrm>
          <a:prstGeom prst="rect">
            <a:avLst/>
          </a:prstGeom>
          <a:noFill/>
        </p:spPr>
        <p:txBody>
          <a:bodyPr wrap="square">
            <a:spAutoFit/>
          </a:bodyPr>
          <a:lstStyle/>
          <a:p>
            <a:r>
              <a:rPr lang="sv-SE" sz="2800" b="1" dirty="0"/>
              <a:t>2</a:t>
            </a:r>
          </a:p>
        </p:txBody>
      </p:sp>
      <p:sp>
        <p:nvSpPr>
          <p:cNvPr id="43" name="textruta 42">
            <a:extLst>
              <a:ext uri="{FF2B5EF4-FFF2-40B4-BE49-F238E27FC236}">
                <a16:creationId xmlns:a16="http://schemas.microsoft.com/office/drawing/2014/main" id="{91986C94-95CD-42F1-A319-0DE4C0096F20}"/>
              </a:ext>
            </a:extLst>
          </p:cNvPr>
          <p:cNvSpPr txBox="1"/>
          <p:nvPr/>
        </p:nvSpPr>
        <p:spPr>
          <a:xfrm>
            <a:off x="1283154" y="1806927"/>
            <a:ext cx="338377" cy="523220"/>
          </a:xfrm>
          <a:prstGeom prst="rect">
            <a:avLst/>
          </a:prstGeom>
          <a:noFill/>
        </p:spPr>
        <p:txBody>
          <a:bodyPr wrap="square">
            <a:spAutoFit/>
          </a:bodyPr>
          <a:lstStyle/>
          <a:p>
            <a:r>
              <a:rPr lang="sv-SE" sz="2800" b="1" dirty="0"/>
              <a:t>1</a:t>
            </a:r>
          </a:p>
        </p:txBody>
      </p:sp>
      <p:sp>
        <p:nvSpPr>
          <p:cNvPr id="45" name="textruta 44">
            <a:extLst>
              <a:ext uri="{FF2B5EF4-FFF2-40B4-BE49-F238E27FC236}">
                <a16:creationId xmlns:a16="http://schemas.microsoft.com/office/drawing/2014/main" id="{1DFA6992-7DDD-40EF-84FC-BAF7B3EBEC21}"/>
              </a:ext>
            </a:extLst>
          </p:cNvPr>
          <p:cNvSpPr txBox="1"/>
          <p:nvPr/>
        </p:nvSpPr>
        <p:spPr>
          <a:xfrm>
            <a:off x="3564711" y="5502714"/>
            <a:ext cx="338377" cy="523220"/>
          </a:xfrm>
          <a:prstGeom prst="rect">
            <a:avLst/>
          </a:prstGeom>
          <a:noFill/>
        </p:spPr>
        <p:txBody>
          <a:bodyPr wrap="square">
            <a:spAutoFit/>
          </a:bodyPr>
          <a:lstStyle/>
          <a:p>
            <a:r>
              <a:rPr lang="sv-SE" sz="2800" b="1" dirty="0">
                <a:solidFill>
                  <a:srgbClr val="FFC000"/>
                </a:solidFill>
              </a:rPr>
              <a:t>5</a:t>
            </a:r>
          </a:p>
        </p:txBody>
      </p:sp>
      <p:sp>
        <p:nvSpPr>
          <p:cNvPr id="47" name="textruta 46">
            <a:extLst>
              <a:ext uri="{FF2B5EF4-FFF2-40B4-BE49-F238E27FC236}">
                <a16:creationId xmlns:a16="http://schemas.microsoft.com/office/drawing/2014/main" id="{6E15B4E1-FACE-4ADF-8DA6-E96312DA7399}"/>
              </a:ext>
            </a:extLst>
          </p:cNvPr>
          <p:cNvSpPr txBox="1"/>
          <p:nvPr/>
        </p:nvSpPr>
        <p:spPr>
          <a:xfrm>
            <a:off x="9010963" y="3782493"/>
            <a:ext cx="233175" cy="523220"/>
          </a:xfrm>
          <a:prstGeom prst="rect">
            <a:avLst/>
          </a:prstGeom>
          <a:noFill/>
        </p:spPr>
        <p:txBody>
          <a:bodyPr wrap="square">
            <a:spAutoFit/>
          </a:bodyPr>
          <a:lstStyle/>
          <a:p>
            <a:r>
              <a:rPr lang="sv-SE" sz="2800" b="1" dirty="0">
                <a:solidFill>
                  <a:srgbClr val="FFC000"/>
                </a:solidFill>
              </a:rPr>
              <a:t>5</a:t>
            </a:r>
          </a:p>
        </p:txBody>
      </p:sp>
    </p:spTree>
    <p:extLst>
      <p:ext uri="{BB962C8B-B14F-4D97-AF65-F5344CB8AC3E}">
        <p14:creationId xmlns:p14="http://schemas.microsoft.com/office/powerpoint/2010/main" val="1825712133"/>
      </p:ext>
    </p:extLst>
  </p:cSld>
  <p:clrMapOvr>
    <a:masterClrMapping/>
  </p:clrMapOvr>
  <p:transition spd="slow" advClick="0" advTm="1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räs, träd, utomhus, fält&#10;&#10;Automatiskt genererad beskrivning">
            <a:extLst>
              <a:ext uri="{FF2B5EF4-FFF2-40B4-BE49-F238E27FC236}">
                <a16:creationId xmlns:a16="http://schemas.microsoft.com/office/drawing/2014/main" id="{D6BE1C9F-FC42-44EC-B38F-054D9FAC36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906000" cy="6858000"/>
          </a:xfrm>
          <a:prstGeom prst="rect">
            <a:avLst/>
          </a:prstGeom>
        </p:spPr>
      </p:pic>
      <p:sp>
        <p:nvSpPr>
          <p:cNvPr id="2" name="textruta 1">
            <a:extLst>
              <a:ext uri="{FF2B5EF4-FFF2-40B4-BE49-F238E27FC236}">
                <a16:creationId xmlns:a16="http://schemas.microsoft.com/office/drawing/2014/main" id="{D1857BBF-F78F-4689-8938-E052847FBD1B}"/>
              </a:ext>
            </a:extLst>
          </p:cNvPr>
          <p:cNvSpPr txBox="1"/>
          <p:nvPr/>
        </p:nvSpPr>
        <p:spPr>
          <a:xfrm>
            <a:off x="1443529" y="4676083"/>
            <a:ext cx="6727446" cy="830997"/>
          </a:xfrm>
          <a:prstGeom prst="rect">
            <a:avLst/>
          </a:prstGeom>
          <a:noFill/>
        </p:spPr>
        <p:txBody>
          <a:bodyPr wrap="square" rtlCol="0">
            <a:spAutoFit/>
          </a:bodyPr>
          <a:lstStyle/>
          <a:p>
            <a:r>
              <a:rPr lang="sv-SE" sz="1600" b="1" dirty="0">
                <a:solidFill>
                  <a:srgbClr val="FFFF00"/>
                </a:solidFill>
              </a:rPr>
              <a:t>Röd tee görs något större. </a:t>
            </a:r>
          </a:p>
          <a:p>
            <a:r>
              <a:rPr lang="sv-SE" sz="1600" b="1" dirty="0">
                <a:solidFill>
                  <a:srgbClr val="FFFF00"/>
                </a:solidFill>
              </a:rPr>
              <a:t>Gul tee dras mer till vänster och anläggas där spelarvägen går idag. Spellinjen blir då mer betonad ut till höger. Ny spelarväg till höger. </a:t>
            </a:r>
          </a:p>
        </p:txBody>
      </p:sp>
      <p:sp>
        <p:nvSpPr>
          <p:cNvPr id="3" name="Pil: höger 2">
            <a:extLst>
              <a:ext uri="{FF2B5EF4-FFF2-40B4-BE49-F238E27FC236}">
                <a16:creationId xmlns:a16="http://schemas.microsoft.com/office/drawing/2014/main" id="{09797580-F2C8-46D4-AE8D-C59F49736834}"/>
              </a:ext>
            </a:extLst>
          </p:cNvPr>
          <p:cNvSpPr/>
          <p:nvPr/>
        </p:nvSpPr>
        <p:spPr>
          <a:xfrm rot="10800000">
            <a:off x="95425" y="5578679"/>
            <a:ext cx="1322315" cy="3519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Pil: höger 5">
            <a:extLst>
              <a:ext uri="{FF2B5EF4-FFF2-40B4-BE49-F238E27FC236}">
                <a16:creationId xmlns:a16="http://schemas.microsoft.com/office/drawing/2014/main" id="{70E6D1E5-80DF-42D2-9626-08DCBAD22EA0}"/>
              </a:ext>
            </a:extLst>
          </p:cNvPr>
          <p:cNvSpPr/>
          <p:nvPr/>
        </p:nvSpPr>
        <p:spPr>
          <a:xfrm rot="10800000">
            <a:off x="95425" y="4136164"/>
            <a:ext cx="1322315" cy="35194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 name="Pil: nedåt 3">
            <a:extLst>
              <a:ext uri="{FF2B5EF4-FFF2-40B4-BE49-F238E27FC236}">
                <a16:creationId xmlns:a16="http://schemas.microsoft.com/office/drawing/2014/main" id="{E0058137-E506-4F6F-8FCB-1A9E1509A612}"/>
              </a:ext>
            </a:extLst>
          </p:cNvPr>
          <p:cNvSpPr/>
          <p:nvPr/>
        </p:nvSpPr>
        <p:spPr>
          <a:xfrm rot="6365069">
            <a:off x="7088523" y="2211567"/>
            <a:ext cx="795483" cy="4521418"/>
          </a:xfrm>
          <a:prstGeom prst="downArrow">
            <a:avLst/>
          </a:prstGeom>
          <a:solidFill>
            <a:schemeClr val="bg1">
              <a:lumMod val="6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lumMod val="65000"/>
                </a:schemeClr>
              </a:solidFill>
            </a:endParaRPr>
          </a:p>
        </p:txBody>
      </p:sp>
      <p:sp>
        <p:nvSpPr>
          <p:cNvPr id="7" name="textruta 6">
            <a:extLst>
              <a:ext uri="{FF2B5EF4-FFF2-40B4-BE49-F238E27FC236}">
                <a16:creationId xmlns:a16="http://schemas.microsoft.com/office/drawing/2014/main" id="{3B90BDBE-9973-49E4-A458-2C753D003103}"/>
              </a:ext>
            </a:extLst>
          </p:cNvPr>
          <p:cNvSpPr txBox="1"/>
          <p:nvPr/>
        </p:nvSpPr>
        <p:spPr>
          <a:xfrm rot="937944">
            <a:off x="6186623" y="4062348"/>
            <a:ext cx="1201218" cy="369332"/>
          </a:xfrm>
          <a:prstGeom prst="rect">
            <a:avLst/>
          </a:prstGeom>
          <a:noFill/>
        </p:spPr>
        <p:txBody>
          <a:bodyPr wrap="square" rtlCol="0">
            <a:spAutoFit/>
          </a:bodyPr>
          <a:lstStyle/>
          <a:p>
            <a:r>
              <a:rPr lang="sv-SE" b="1" dirty="0"/>
              <a:t>Spelarväg</a:t>
            </a:r>
          </a:p>
        </p:txBody>
      </p:sp>
      <p:cxnSp>
        <p:nvCxnSpPr>
          <p:cNvPr id="9" name="Rak pilkoppling 8">
            <a:extLst>
              <a:ext uri="{FF2B5EF4-FFF2-40B4-BE49-F238E27FC236}">
                <a16:creationId xmlns:a16="http://schemas.microsoft.com/office/drawing/2014/main" id="{AE5CE464-DDE1-4D54-8EF6-A00AF8A8C030}"/>
              </a:ext>
            </a:extLst>
          </p:cNvPr>
          <p:cNvCxnSpPr>
            <a:cxnSpLocks/>
          </p:cNvCxnSpPr>
          <p:nvPr/>
        </p:nvCxnSpPr>
        <p:spPr>
          <a:xfrm flipV="1">
            <a:off x="95425" y="2726422"/>
            <a:ext cx="4116897" cy="285225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3" name="Pil: nedåt 12">
            <a:extLst>
              <a:ext uri="{FF2B5EF4-FFF2-40B4-BE49-F238E27FC236}">
                <a16:creationId xmlns:a16="http://schemas.microsoft.com/office/drawing/2014/main" id="{7E07C3A4-3582-425D-B346-EF52F8B1288C}"/>
              </a:ext>
            </a:extLst>
          </p:cNvPr>
          <p:cNvSpPr/>
          <p:nvPr/>
        </p:nvSpPr>
        <p:spPr>
          <a:xfrm>
            <a:off x="4686834" y="2615013"/>
            <a:ext cx="76378" cy="33328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BEFD9370-5FA4-431B-A225-2E35994F587B}"/>
              </a:ext>
            </a:extLst>
          </p:cNvPr>
          <p:cNvSpPr txBox="1"/>
          <p:nvPr/>
        </p:nvSpPr>
        <p:spPr>
          <a:xfrm>
            <a:off x="8484285" y="6459415"/>
            <a:ext cx="1838981"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sp>
        <p:nvSpPr>
          <p:cNvPr id="8" name="textruta 7">
            <a:extLst>
              <a:ext uri="{FF2B5EF4-FFF2-40B4-BE49-F238E27FC236}">
                <a16:creationId xmlns:a16="http://schemas.microsoft.com/office/drawing/2014/main" id="{CD09BCA9-BEC8-4202-846F-60816B9C860F}"/>
              </a:ext>
            </a:extLst>
          </p:cNvPr>
          <p:cNvSpPr txBox="1"/>
          <p:nvPr/>
        </p:nvSpPr>
        <p:spPr>
          <a:xfrm>
            <a:off x="3214396" y="373224"/>
            <a:ext cx="2092390" cy="646331"/>
          </a:xfrm>
          <a:prstGeom prst="rect">
            <a:avLst/>
          </a:prstGeom>
          <a:noFill/>
        </p:spPr>
        <p:txBody>
          <a:bodyPr wrap="square" rtlCol="0">
            <a:spAutoFit/>
          </a:bodyPr>
          <a:lstStyle/>
          <a:p>
            <a:r>
              <a:rPr lang="sv-SE" dirty="0"/>
              <a:t>GUL – HÅL 8 / Vy från tee</a:t>
            </a:r>
          </a:p>
        </p:txBody>
      </p:sp>
    </p:spTree>
    <p:extLst>
      <p:ext uri="{BB962C8B-B14F-4D97-AF65-F5344CB8AC3E}">
        <p14:creationId xmlns:p14="http://schemas.microsoft.com/office/powerpoint/2010/main" val="3358414972"/>
      </p:ext>
    </p:extLst>
  </p:cSld>
  <p:clrMapOvr>
    <a:masterClrMapping/>
  </p:clrMapOvr>
  <p:transition spd="slow" advClick="0" advTm="1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äs, utomhus, träd, himmel&#10;&#10;Automatiskt genererad beskrivning">
            <a:extLst>
              <a:ext uri="{FF2B5EF4-FFF2-40B4-BE49-F238E27FC236}">
                <a16:creationId xmlns:a16="http://schemas.microsoft.com/office/drawing/2014/main" id="{5756B16C-A951-44D9-93C5-F71043E3FF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934" y="1"/>
            <a:ext cx="9305812" cy="6442485"/>
          </a:xfrm>
          <a:prstGeom prst="rect">
            <a:avLst/>
          </a:prstGeom>
        </p:spPr>
      </p:pic>
      <p:sp>
        <p:nvSpPr>
          <p:cNvPr id="3" name="Pil: nedåt 2">
            <a:extLst>
              <a:ext uri="{FF2B5EF4-FFF2-40B4-BE49-F238E27FC236}">
                <a16:creationId xmlns:a16="http://schemas.microsoft.com/office/drawing/2014/main" id="{913C1198-FD72-447E-9D0C-CFB06C9D800E}"/>
              </a:ext>
            </a:extLst>
          </p:cNvPr>
          <p:cNvSpPr/>
          <p:nvPr/>
        </p:nvSpPr>
        <p:spPr>
          <a:xfrm>
            <a:off x="4016472" y="1089280"/>
            <a:ext cx="203230" cy="6639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6F1BD718-FBA7-4792-ABBE-712EF6634823}"/>
              </a:ext>
            </a:extLst>
          </p:cNvPr>
          <p:cNvSpPr txBox="1"/>
          <p:nvPr/>
        </p:nvSpPr>
        <p:spPr>
          <a:xfrm>
            <a:off x="3265280" y="288131"/>
            <a:ext cx="1432808" cy="646331"/>
          </a:xfrm>
          <a:prstGeom prst="rect">
            <a:avLst/>
          </a:prstGeom>
          <a:noFill/>
        </p:spPr>
        <p:txBody>
          <a:bodyPr wrap="square" rtlCol="0">
            <a:spAutoFit/>
          </a:bodyPr>
          <a:lstStyle/>
          <a:p>
            <a:r>
              <a:rPr lang="sv-SE" b="1" dirty="0"/>
              <a:t>Kullar bakom green</a:t>
            </a:r>
          </a:p>
        </p:txBody>
      </p:sp>
      <p:sp>
        <p:nvSpPr>
          <p:cNvPr id="5" name="Pil: nedåt 4">
            <a:extLst>
              <a:ext uri="{FF2B5EF4-FFF2-40B4-BE49-F238E27FC236}">
                <a16:creationId xmlns:a16="http://schemas.microsoft.com/office/drawing/2014/main" id="{3F8407D8-D086-4D18-8E66-3F39F051E2F6}"/>
              </a:ext>
            </a:extLst>
          </p:cNvPr>
          <p:cNvSpPr/>
          <p:nvPr/>
        </p:nvSpPr>
        <p:spPr>
          <a:xfrm rot="9183157">
            <a:off x="3217178" y="2161727"/>
            <a:ext cx="139332" cy="34535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9E7C5EEE-5306-43DF-9F35-AD299BDD8CA6}"/>
              </a:ext>
            </a:extLst>
          </p:cNvPr>
          <p:cNvSpPr txBox="1"/>
          <p:nvPr/>
        </p:nvSpPr>
        <p:spPr>
          <a:xfrm>
            <a:off x="2749611" y="2512545"/>
            <a:ext cx="3523900" cy="1200329"/>
          </a:xfrm>
          <a:prstGeom prst="rect">
            <a:avLst/>
          </a:prstGeom>
          <a:noFill/>
        </p:spPr>
        <p:txBody>
          <a:bodyPr wrap="square" rtlCol="0">
            <a:spAutoFit/>
          </a:bodyPr>
          <a:lstStyle/>
          <a:p>
            <a:r>
              <a:rPr lang="sv-SE" b="1" dirty="0">
                <a:solidFill>
                  <a:srgbClr val="FFFF00"/>
                </a:solidFill>
              </a:rPr>
              <a:t>Förstärkning av kulle bakom bunker och nya kullar hela vägen mot greenbunker samt plantering av träd/buskar.</a:t>
            </a:r>
          </a:p>
        </p:txBody>
      </p:sp>
      <p:sp>
        <p:nvSpPr>
          <p:cNvPr id="9" name="Pil: nedåt 8">
            <a:extLst>
              <a:ext uri="{FF2B5EF4-FFF2-40B4-BE49-F238E27FC236}">
                <a16:creationId xmlns:a16="http://schemas.microsoft.com/office/drawing/2014/main" id="{C06D317D-AB0E-4D09-B00F-1F5BA5E56705}"/>
              </a:ext>
            </a:extLst>
          </p:cNvPr>
          <p:cNvSpPr/>
          <p:nvPr/>
        </p:nvSpPr>
        <p:spPr>
          <a:xfrm>
            <a:off x="6493234" y="1235634"/>
            <a:ext cx="203230" cy="66399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9DA73B66-8273-4196-AABF-11B7F9AAC0AB}"/>
              </a:ext>
            </a:extLst>
          </p:cNvPr>
          <p:cNvSpPr txBox="1"/>
          <p:nvPr/>
        </p:nvSpPr>
        <p:spPr>
          <a:xfrm>
            <a:off x="6648022" y="1735988"/>
            <a:ext cx="1867599" cy="646331"/>
          </a:xfrm>
          <a:prstGeom prst="rect">
            <a:avLst/>
          </a:prstGeom>
          <a:noFill/>
        </p:spPr>
        <p:txBody>
          <a:bodyPr wrap="square" rtlCol="0">
            <a:spAutoFit/>
          </a:bodyPr>
          <a:lstStyle/>
          <a:p>
            <a:r>
              <a:rPr lang="sv-SE" b="1" dirty="0">
                <a:solidFill>
                  <a:srgbClr val="FFFF00"/>
                </a:solidFill>
              </a:rPr>
              <a:t>Ny fairwaybunker</a:t>
            </a:r>
          </a:p>
        </p:txBody>
      </p:sp>
      <p:sp>
        <p:nvSpPr>
          <p:cNvPr id="11" name="textruta 10">
            <a:extLst>
              <a:ext uri="{FF2B5EF4-FFF2-40B4-BE49-F238E27FC236}">
                <a16:creationId xmlns:a16="http://schemas.microsoft.com/office/drawing/2014/main" id="{233B6072-BC47-4320-AA4D-8AC009D80E7A}"/>
              </a:ext>
            </a:extLst>
          </p:cNvPr>
          <p:cNvSpPr txBox="1"/>
          <p:nvPr/>
        </p:nvSpPr>
        <p:spPr>
          <a:xfrm>
            <a:off x="3296920" y="0"/>
            <a:ext cx="2835479" cy="400110"/>
          </a:xfrm>
          <a:prstGeom prst="rect">
            <a:avLst/>
          </a:prstGeom>
          <a:noFill/>
        </p:spPr>
        <p:txBody>
          <a:bodyPr wrap="square" rtlCol="0">
            <a:spAutoFit/>
          </a:bodyPr>
          <a:lstStyle/>
          <a:p>
            <a:r>
              <a:rPr lang="sv-SE" sz="2000" dirty="0"/>
              <a:t>GUL – HÅL 8</a:t>
            </a:r>
          </a:p>
        </p:txBody>
      </p:sp>
      <p:sp>
        <p:nvSpPr>
          <p:cNvPr id="13" name="textruta 12">
            <a:extLst>
              <a:ext uri="{FF2B5EF4-FFF2-40B4-BE49-F238E27FC236}">
                <a16:creationId xmlns:a16="http://schemas.microsoft.com/office/drawing/2014/main" id="{037F2509-8C5C-49FD-9582-FEC124E7A112}"/>
              </a:ext>
            </a:extLst>
          </p:cNvPr>
          <p:cNvSpPr txBox="1"/>
          <p:nvPr/>
        </p:nvSpPr>
        <p:spPr>
          <a:xfrm>
            <a:off x="7667037" y="6581001"/>
            <a:ext cx="2455935" cy="276999"/>
          </a:xfrm>
          <a:prstGeom prst="rect">
            <a:avLst/>
          </a:prstGeom>
          <a:noFill/>
        </p:spPr>
        <p:txBody>
          <a:bodyPr wrap="square">
            <a:spAutoFit/>
          </a:bodyPr>
          <a:lstStyle/>
          <a:p>
            <a:r>
              <a:rPr lang="sv-SE" sz="1200" dirty="0">
                <a:latin typeface="Mistral" panose="03090702030407020403" pitchFamily="66" charset="0"/>
              </a:rPr>
              <a:t>Foto :Fjällman Golf Design 2022</a:t>
            </a:r>
          </a:p>
        </p:txBody>
      </p:sp>
      <p:sp>
        <p:nvSpPr>
          <p:cNvPr id="8" name="Moln 7">
            <a:extLst>
              <a:ext uri="{FF2B5EF4-FFF2-40B4-BE49-F238E27FC236}">
                <a16:creationId xmlns:a16="http://schemas.microsoft.com/office/drawing/2014/main" id="{5B56AA2E-64B2-433A-89E5-7D43F355A7B6}"/>
              </a:ext>
            </a:extLst>
          </p:cNvPr>
          <p:cNvSpPr/>
          <p:nvPr/>
        </p:nvSpPr>
        <p:spPr>
          <a:xfrm>
            <a:off x="2598119" y="1724939"/>
            <a:ext cx="251364" cy="26764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4" name="Moln 13">
            <a:extLst>
              <a:ext uri="{FF2B5EF4-FFF2-40B4-BE49-F238E27FC236}">
                <a16:creationId xmlns:a16="http://schemas.microsoft.com/office/drawing/2014/main" id="{BFD5C396-0BF0-434F-8310-6B26043D2CF9}"/>
              </a:ext>
            </a:extLst>
          </p:cNvPr>
          <p:cNvSpPr/>
          <p:nvPr/>
        </p:nvSpPr>
        <p:spPr>
          <a:xfrm>
            <a:off x="2841319" y="1735988"/>
            <a:ext cx="203230" cy="26254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5" name="Moln 14">
            <a:extLst>
              <a:ext uri="{FF2B5EF4-FFF2-40B4-BE49-F238E27FC236}">
                <a16:creationId xmlns:a16="http://schemas.microsoft.com/office/drawing/2014/main" id="{23BCD6E7-FA0D-4B34-A6C6-3C3561E18342}"/>
              </a:ext>
            </a:extLst>
          </p:cNvPr>
          <p:cNvSpPr/>
          <p:nvPr/>
        </p:nvSpPr>
        <p:spPr>
          <a:xfrm>
            <a:off x="3059547" y="1666679"/>
            <a:ext cx="203230" cy="26254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6" name="Moln 15">
            <a:extLst>
              <a:ext uri="{FF2B5EF4-FFF2-40B4-BE49-F238E27FC236}">
                <a16:creationId xmlns:a16="http://schemas.microsoft.com/office/drawing/2014/main" id="{18E2C467-0BCD-4BDD-AD66-14FB6AE5F370}"/>
              </a:ext>
            </a:extLst>
          </p:cNvPr>
          <p:cNvSpPr/>
          <p:nvPr/>
        </p:nvSpPr>
        <p:spPr>
          <a:xfrm>
            <a:off x="2379891" y="1812924"/>
            <a:ext cx="203230" cy="26254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2" name="Båge 11">
            <a:extLst>
              <a:ext uri="{FF2B5EF4-FFF2-40B4-BE49-F238E27FC236}">
                <a16:creationId xmlns:a16="http://schemas.microsoft.com/office/drawing/2014/main" id="{98B43BE2-09A1-4FC7-B741-55EFD3DDC3E6}"/>
              </a:ext>
            </a:extLst>
          </p:cNvPr>
          <p:cNvSpPr/>
          <p:nvPr/>
        </p:nvSpPr>
        <p:spPr>
          <a:xfrm rot="19166172">
            <a:off x="2156686" y="2144475"/>
            <a:ext cx="868910" cy="548896"/>
          </a:xfrm>
          <a:prstGeom prst="arc">
            <a:avLst/>
          </a:pr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sv-SE"/>
          </a:p>
        </p:txBody>
      </p:sp>
      <p:sp>
        <p:nvSpPr>
          <p:cNvPr id="18" name="Båge 17">
            <a:extLst>
              <a:ext uri="{FF2B5EF4-FFF2-40B4-BE49-F238E27FC236}">
                <a16:creationId xmlns:a16="http://schemas.microsoft.com/office/drawing/2014/main" id="{7F004299-DEF7-4F25-99E3-D1967911E526}"/>
              </a:ext>
            </a:extLst>
          </p:cNvPr>
          <p:cNvSpPr/>
          <p:nvPr/>
        </p:nvSpPr>
        <p:spPr>
          <a:xfrm rot="19166172">
            <a:off x="2677110" y="2025700"/>
            <a:ext cx="868910" cy="548896"/>
          </a:xfrm>
          <a:prstGeom prst="arc">
            <a:avLst>
              <a:gd name="adj1" fmla="val 15586146"/>
              <a:gd name="adj2" fmla="val 0"/>
            </a:avLst>
          </a:prstGeom>
          <a:ln w="57150"/>
        </p:spPr>
        <p:style>
          <a:lnRef idx="1">
            <a:schemeClr val="accent6"/>
          </a:lnRef>
          <a:fillRef idx="0">
            <a:schemeClr val="accent6"/>
          </a:fillRef>
          <a:effectRef idx="0">
            <a:schemeClr val="accent6"/>
          </a:effectRef>
          <a:fontRef idx="minor">
            <a:schemeClr val="tx1"/>
          </a:fontRef>
        </p:style>
        <p:txBody>
          <a:bodyPr rtlCol="0" anchor="ctr"/>
          <a:lstStyle/>
          <a:p>
            <a:pPr algn="ctr"/>
            <a:endParaRPr lang="sv-SE"/>
          </a:p>
        </p:txBody>
      </p:sp>
      <p:sp>
        <p:nvSpPr>
          <p:cNvPr id="19" name="Moln 18">
            <a:extLst>
              <a:ext uri="{FF2B5EF4-FFF2-40B4-BE49-F238E27FC236}">
                <a16:creationId xmlns:a16="http://schemas.microsoft.com/office/drawing/2014/main" id="{AF735EE2-1BD9-4651-B4C1-228E8B65628D}"/>
              </a:ext>
            </a:extLst>
          </p:cNvPr>
          <p:cNvSpPr/>
          <p:nvPr/>
        </p:nvSpPr>
        <p:spPr>
          <a:xfrm>
            <a:off x="3304777" y="1625158"/>
            <a:ext cx="203230" cy="262542"/>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65312418"/>
      </p:ext>
    </p:extLst>
  </p:cSld>
  <p:clrMapOvr>
    <a:masterClrMapping/>
  </p:clrMapOvr>
  <p:transition spd="slow" advClick="0" advTm="1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arta&#10;&#10;Automatiskt genererad beskrivning">
            <a:extLst>
              <a:ext uri="{FF2B5EF4-FFF2-40B4-BE49-F238E27FC236}">
                <a16:creationId xmlns:a16="http://schemas.microsoft.com/office/drawing/2014/main" id="{EB685806-08B5-4D4F-AFA4-C5835D42DA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997" y="341690"/>
            <a:ext cx="3683729" cy="6516310"/>
          </a:xfrm>
          <a:prstGeom prst="rect">
            <a:avLst/>
          </a:prstGeom>
        </p:spPr>
      </p:pic>
      <p:pic>
        <p:nvPicPr>
          <p:cNvPr id="5" name="Bildobjekt 4" descr="En bild som visar text, natur, växt&#10;&#10;Automatiskt genererad beskrivning">
            <a:extLst>
              <a:ext uri="{FF2B5EF4-FFF2-40B4-BE49-F238E27FC236}">
                <a16:creationId xmlns:a16="http://schemas.microsoft.com/office/drawing/2014/main" id="{01F56160-CB5B-4EE5-B213-C6C23D0771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461"/>
          <a:stretch/>
        </p:blipFill>
        <p:spPr>
          <a:xfrm>
            <a:off x="6190074" y="167781"/>
            <a:ext cx="3576052" cy="6567923"/>
          </a:xfrm>
          <a:prstGeom prst="rect">
            <a:avLst/>
          </a:prstGeom>
        </p:spPr>
      </p:pic>
      <p:sp>
        <p:nvSpPr>
          <p:cNvPr id="2" name="textruta 1">
            <a:extLst>
              <a:ext uri="{FF2B5EF4-FFF2-40B4-BE49-F238E27FC236}">
                <a16:creationId xmlns:a16="http://schemas.microsoft.com/office/drawing/2014/main" id="{EE26290A-550E-4A98-9A8B-621374A29E63}"/>
              </a:ext>
            </a:extLst>
          </p:cNvPr>
          <p:cNvSpPr txBox="1"/>
          <p:nvPr/>
        </p:nvSpPr>
        <p:spPr>
          <a:xfrm>
            <a:off x="231746" y="167781"/>
            <a:ext cx="1489810" cy="369332"/>
          </a:xfrm>
          <a:prstGeom prst="rect">
            <a:avLst/>
          </a:prstGeom>
          <a:noFill/>
        </p:spPr>
        <p:txBody>
          <a:bodyPr wrap="square" rtlCol="0">
            <a:spAutoFit/>
          </a:bodyPr>
          <a:lstStyle/>
          <a:p>
            <a:r>
              <a:rPr lang="sv-SE" dirty="0"/>
              <a:t>GUL- HÅL 9</a:t>
            </a:r>
          </a:p>
        </p:txBody>
      </p:sp>
      <p:sp>
        <p:nvSpPr>
          <p:cNvPr id="8" name="textruta 7">
            <a:extLst>
              <a:ext uri="{FF2B5EF4-FFF2-40B4-BE49-F238E27FC236}">
                <a16:creationId xmlns:a16="http://schemas.microsoft.com/office/drawing/2014/main" id="{CB13708F-B9C4-4E73-9B06-0E56C9E2A408}"/>
              </a:ext>
            </a:extLst>
          </p:cNvPr>
          <p:cNvSpPr txBox="1"/>
          <p:nvPr/>
        </p:nvSpPr>
        <p:spPr>
          <a:xfrm>
            <a:off x="3631259" y="179415"/>
            <a:ext cx="2521186" cy="5478422"/>
          </a:xfrm>
          <a:prstGeom prst="rect">
            <a:avLst/>
          </a:prstGeom>
          <a:solidFill>
            <a:schemeClr val="bg1"/>
          </a:solid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Intressant greenområde med bra yta i förhållande till existerande onduleringar. </a:t>
            </a:r>
          </a:p>
          <a:p>
            <a:pPr marL="342900" indent="-342900">
              <a:buAutoNum type="arabicPeriod"/>
            </a:pPr>
            <a:r>
              <a:rPr lang="sv-SE" sz="1400" dirty="0"/>
              <a:t>Gallring av träd för bättre visuell tydlighet av flaggplaceringar vid inspel.</a:t>
            </a:r>
          </a:p>
          <a:p>
            <a:pPr marL="342900" indent="-342900">
              <a:buAutoNum type="arabicPeriod"/>
            </a:pPr>
            <a:r>
              <a:rPr lang="sv-SE" sz="1400" dirty="0"/>
              <a:t>Dike </a:t>
            </a:r>
            <a:r>
              <a:rPr lang="sv-SE" sz="1400" dirty="0" err="1"/>
              <a:t>kulverteras</a:t>
            </a:r>
            <a:r>
              <a:rPr lang="sv-SE" sz="1400" dirty="0"/>
              <a:t>.</a:t>
            </a:r>
          </a:p>
          <a:p>
            <a:pPr marL="342900" indent="-342900">
              <a:buAutoNum type="arabicPeriod"/>
            </a:pPr>
            <a:r>
              <a:rPr lang="sv-SE" sz="1400" dirty="0"/>
              <a:t>Befintliga fairwaybunkrar läggs igen och ny anläggs till höger ca 150 meter från green.</a:t>
            </a:r>
          </a:p>
          <a:p>
            <a:pPr marL="342900" indent="-342900">
              <a:buAutoNum type="arabicPeriod"/>
            </a:pPr>
            <a:r>
              <a:rPr lang="sv-SE" sz="1400" dirty="0"/>
              <a:t>Nyplantering av träd/buskar.</a:t>
            </a:r>
          </a:p>
          <a:p>
            <a:pPr marL="342900" indent="-342900">
              <a:buAutoNum type="arabicPeriod"/>
            </a:pPr>
            <a:r>
              <a:rPr lang="sv-SE" sz="1400" dirty="0"/>
              <a:t>Begränsade möjligheter att utvidga tee områdena.</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-gallring av träd runt tee.</a:t>
            </a:r>
          </a:p>
          <a:p>
            <a:endParaRPr lang="sv-SE" sz="1400" dirty="0"/>
          </a:p>
        </p:txBody>
      </p:sp>
      <p:sp>
        <p:nvSpPr>
          <p:cNvPr id="21" name="textruta 20">
            <a:extLst>
              <a:ext uri="{FF2B5EF4-FFF2-40B4-BE49-F238E27FC236}">
                <a16:creationId xmlns:a16="http://schemas.microsoft.com/office/drawing/2014/main" id="{D115748E-F71E-4DF3-A696-B4CC4A891989}"/>
              </a:ext>
            </a:extLst>
          </p:cNvPr>
          <p:cNvSpPr txBox="1"/>
          <p:nvPr/>
        </p:nvSpPr>
        <p:spPr>
          <a:xfrm>
            <a:off x="9065354" y="352337"/>
            <a:ext cx="886087" cy="523220"/>
          </a:xfrm>
          <a:prstGeom prst="rect">
            <a:avLst/>
          </a:prstGeom>
          <a:noFill/>
        </p:spPr>
        <p:txBody>
          <a:bodyPr wrap="square" rtlCol="0">
            <a:spAutoFit/>
          </a:bodyPr>
          <a:lstStyle/>
          <a:p>
            <a:r>
              <a:rPr lang="sv-SE" sz="2800" b="1" dirty="0">
                <a:solidFill>
                  <a:srgbClr val="FFC000"/>
                </a:solidFill>
              </a:rPr>
              <a:t>1</a:t>
            </a:r>
          </a:p>
        </p:txBody>
      </p:sp>
      <p:sp>
        <p:nvSpPr>
          <p:cNvPr id="23" name="textruta 22">
            <a:extLst>
              <a:ext uri="{FF2B5EF4-FFF2-40B4-BE49-F238E27FC236}">
                <a16:creationId xmlns:a16="http://schemas.microsoft.com/office/drawing/2014/main" id="{77564C6E-8E48-404E-AED6-7F2701198FE6}"/>
              </a:ext>
            </a:extLst>
          </p:cNvPr>
          <p:cNvSpPr txBox="1"/>
          <p:nvPr/>
        </p:nvSpPr>
        <p:spPr>
          <a:xfrm>
            <a:off x="8755222" y="1201024"/>
            <a:ext cx="620262" cy="523220"/>
          </a:xfrm>
          <a:prstGeom prst="rect">
            <a:avLst/>
          </a:prstGeom>
          <a:noFill/>
        </p:spPr>
        <p:txBody>
          <a:bodyPr wrap="square" rtlCol="0">
            <a:spAutoFit/>
          </a:bodyPr>
          <a:lstStyle/>
          <a:p>
            <a:r>
              <a:rPr lang="sv-SE" sz="2800" b="1" dirty="0">
                <a:solidFill>
                  <a:srgbClr val="FFC000"/>
                </a:solidFill>
              </a:rPr>
              <a:t>2</a:t>
            </a:r>
          </a:p>
        </p:txBody>
      </p:sp>
      <p:sp>
        <p:nvSpPr>
          <p:cNvPr id="24" name="textruta 23">
            <a:extLst>
              <a:ext uri="{FF2B5EF4-FFF2-40B4-BE49-F238E27FC236}">
                <a16:creationId xmlns:a16="http://schemas.microsoft.com/office/drawing/2014/main" id="{15AE11C1-30E4-4553-BF87-D4D60B37EFFE}"/>
              </a:ext>
            </a:extLst>
          </p:cNvPr>
          <p:cNvSpPr txBox="1"/>
          <p:nvPr/>
        </p:nvSpPr>
        <p:spPr>
          <a:xfrm>
            <a:off x="9222529" y="1201024"/>
            <a:ext cx="379706" cy="523220"/>
          </a:xfrm>
          <a:prstGeom prst="rect">
            <a:avLst/>
          </a:prstGeom>
          <a:noFill/>
        </p:spPr>
        <p:txBody>
          <a:bodyPr wrap="square" rtlCol="0">
            <a:spAutoFit/>
          </a:bodyPr>
          <a:lstStyle/>
          <a:p>
            <a:r>
              <a:rPr lang="sv-SE" sz="2800" b="1" dirty="0">
                <a:solidFill>
                  <a:srgbClr val="FFC000"/>
                </a:solidFill>
              </a:rPr>
              <a:t>3</a:t>
            </a:r>
          </a:p>
        </p:txBody>
      </p:sp>
      <p:sp>
        <p:nvSpPr>
          <p:cNvPr id="25" name="textruta 24">
            <a:extLst>
              <a:ext uri="{FF2B5EF4-FFF2-40B4-BE49-F238E27FC236}">
                <a16:creationId xmlns:a16="http://schemas.microsoft.com/office/drawing/2014/main" id="{59FE641B-F718-48C0-91BE-16CAFB8E0EB7}"/>
              </a:ext>
            </a:extLst>
          </p:cNvPr>
          <p:cNvSpPr txBox="1"/>
          <p:nvPr/>
        </p:nvSpPr>
        <p:spPr>
          <a:xfrm>
            <a:off x="8642827" y="2906774"/>
            <a:ext cx="422527" cy="523220"/>
          </a:xfrm>
          <a:prstGeom prst="rect">
            <a:avLst/>
          </a:prstGeom>
          <a:noFill/>
        </p:spPr>
        <p:txBody>
          <a:bodyPr wrap="square" rtlCol="0">
            <a:spAutoFit/>
          </a:bodyPr>
          <a:lstStyle/>
          <a:p>
            <a:r>
              <a:rPr lang="sv-SE" sz="2800" b="1" dirty="0">
                <a:solidFill>
                  <a:srgbClr val="FFC000"/>
                </a:solidFill>
              </a:rPr>
              <a:t>4</a:t>
            </a:r>
          </a:p>
        </p:txBody>
      </p:sp>
      <p:sp>
        <p:nvSpPr>
          <p:cNvPr id="26" name="Ellips 25">
            <a:extLst>
              <a:ext uri="{FF2B5EF4-FFF2-40B4-BE49-F238E27FC236}">
                <a16:creationId xmlns:a16="http://schemas.microsoft.com/office/drawing/2014/main" id="{F48B9CC9-9B1A-4AC2-A14F-D485FF7E549B}"/>
              </a:ext>
            </a:extLst>
          </p:cNvPr>
          <p:cNvSpPr/>
          <p:nvPr/>
        </p:nvSpPr>
        <p:spPr>
          <a:xfrm>
            <a:off x="8867732" y="2889309"/>
            <a:ext cx="163586" cy="12583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276A06E6-B909-4E6E-A5A0-DFCEEE81A978}"/>
              </a:ext>
            </a:extLst>
          </p:cNvPr>
          <p:cNvSpPr txBox="1"/>
          <p:nvPr/>
        </p:nvSpPr>
        <p:spPr>
          <a:xfrm>
            <a:off x="7657631" y="6577912"/>
            <a:ext cx="2160420" cy="276999"/>
          </a:xfrm>
          <a:prstGeom prst="rect">
            <a:avLst/>
          </a:prstGeom>
          <a:noFill/>
        </p:spPr>
        <p:txBody>
          <a:bodyPr wrap="square">
            <a:spAutoFit/>
          </a:bodyPr>
          <a:lstStyle/>
          <a:p>
            <a:r>
              <a:rPr lang="sv-SE" sz="1200" dirty="0">
                <a:latin typeface="Mistral" panose="03090702030407020403" pitchFamily="66" charset="0"/>
              </a:rPr>
              <a:t>Fjällman Golf Design –mars 2022</a:t>
            </a:r>
          </a:p>
        </p:txBody>
      </p:sp>
      <p:sp>
        <p:nvSpPr>
          <p:cNvPr id="18" name="Ellips 17">
            <a:extLst>
              <a:ext uri="{FF2B5EF4-FFF2-40B4-BE49-F238E27FC236}">
                <a16:creationId xmlns:a16="http://schemas.microsoft.com/office/drawing/2014/main" id="{CC122A47-5BDD-4CBD-B3B8-3C78965E940F}"/>
              </a:ext>
            </a:extLst>
          </p:cNvPr>
          <p:cNvSpPr/>
          <p:nvPr/>
        </p:nvSpPr>
        <p:spPr>
          <a:xfrm>
            <a:off x="2546220" y="2826392"/>
            <a:ext cx="163586" cy="12583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 name="Moln 3">
            <a:extLst>
              <a:ext uri="{FF2B5EF4-FFF2-40B4-BE49-F238E27FC236}">
                <a16:creationId xmlns:a16="http://schemas.microsoft.com/office/drawing/2014/main" id="{D9313155-78D9-43C6-8A63-C604EED705B9}"/>
              </a:ext>
            </a:extLst>
          </p:cNvPr>
          <p:cNvSpPr/>
          <p:nvPr/>
        </p:nvSpPr>
        <p:spPr>
          <a:xfrm>
            <a:off x="1404816" y="2815358"/>
            <a:ext cx="173450" cy="20133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7" name="Moln 26">
            <a:extLst>
              <a:ext uri="{FF2B5EF4-FFF2-40B4-BE49-F238E27FC236}">
                <a16:creationId xmlns:a16="http://schemas.microsoft.com/office/drawing/2014/main" id="{3A115337-6731-43BF-9541-EFC547F59C6A}"/>
              </a:ext>
            </a:extLst>
          </p:cNvPr>
          <p:cNvSpPr/>
          <p:nvPr/>
        </p:nvSpPr>
        <p:spPr>
          <a:xfrm>
            <a:off x="1603240" y="2614022"/>
            <a:ext cx="173450" cy="20133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9" name="Moln 28">
            <a:extLst>
              <a:ext uri="{FF2B5EF4-FFF2-40B4-BE49-F238E27FC236}">
                <a16:creationId xmlns:a16="http://schemas.microsoft.com/office/drawing/2014/main" id="{E8BB44BA-43B6-4249-AAC6-D9FA759CDBC6}"/>
              </a:ext>
            </a:extLst>
          </p:cNvPr>
          <p:cNvSpPr/>
          <p:nvPr/>
        </p:nvSpPr>
        <p:spPr>
          <a:xfrm>
            <a:off x="1459988" y="2387727"/>
            <a:ext cx="173450" cy="20133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0" name="Moln 29">
            <a:extLst>
              <a:ext uri="{FF2B5EF4-FFF2-40B4-BE49-F238E27FC236}">
                <a16:creationId xmlns:a16="http://schemas.microsoft.com/office/drawing/2014/main" id="{82582C41-CB0E-4A99-B943-486AB416A6D7}"/>
              </a:ext>
            </a:extLst>
          </p:cNvPr>
          <p:cNvSpPr/>
          <p:nvPr/>
        </p:nvSpPr>
        <p:spPr>
          <a:xfrm>
            <a:off x="1540789" y="2151776"/>
            <a:ext cx="173450" cy="20133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1" name="Moln 30">
            <a:extLst>
              <a:ext uri="{FF2B5EF4-FFF2-40B4-BE49-F238E27FC236}">
                <a16:creationId xmlns:a16="http://schemas.microsoft.com/office/drawing/2014/main" id="{100435D6-D319-419E-9AB9-0FBBAD880C72}"/>
              </a:ext>
            </a:extLst>
          </p:cNvPr>
          <p:cNvSpPr/>
          <p:nvPr/>
        </p:nvSpPr>
        <p:spPr>
          <a:xfrm>
            <a:off x="1584198" y="3012499"/>
            <a:ext cx="173450" cy="20133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cxnSp>
        <p:nvCxnSpPr>
          <p:cNvPr id="7" name="Rak koppling 6">
            <a:extLst>
              <a:ext uri="{FF2B5EF4-FFF2-40B4-BE49-F238E27FC236}">
                <a16:creationId xmlns:a16="http://schemas.microsoft.com/office/drawing/2014/main" id="{B03A6207-91D1-457F-9F37-A70C96D6BCF9}"/>
              </a:ext>
            </a:extLst>
          </p:cNvPr>
          <p:cNvCxnSpPr>
            <a:cxnSpLocks/>
          </p:cNvCxnSpPr>
          <p:nvPr/>
        </p:nvCxnSpPr>
        <p:spPr>
          <a:xfrm>
            <a:off x="2546220" y="1201024"/>
            <a:ext cx="0" cy="644554"/>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16" name="Ellips 15">
            <a:extLst>
              <a:ext uri="{FF2B5EF4-FFF2-40B4-BE49-F238E27FC236}">
                <a16:creationId xmlns:a16="http://schemas.microsoft.com/office/drawing/2014/main" id="{C38D3333-FC36-44E7-8F70-45CFD7C5D241}"/>
              </a:ext>
            </a:extLst>
          </p:cNvPr>
          <p:cNvSpPr/>
          <p:nvPr/>
        </p:nvSpPr>
        <p:spPr>
          <a:xfrm rot="368250">
            <a:off x="1318581" y="913226"/>
            <a:ext cx="1104794" cy="36911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32" name="Ellips 31">
            <a:extLst>
              <a:ext uri="{FF2B5EF4-FFF2-40B4-BE49-F238E27FC236}">
                <a16:creationId xmlns:a16="http://schemas.microsoft.com/office/drawing/2014/main" id="{1F7D3BC9-1F8A-4803-875C-6FC2B79BDE43}"/>
              </a:ext>
            </a:extLst>
          </p:cNvPr>
          <p:cNvSpPr/>
          <p:nvPr/>
        </p:nvSpPr>
        <p:spPr>
          <a:xfrm rot="5215335">
            <a:off x="1565991" y="1460374"/>
            <a:ext cx="532613" cy="40978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35" name="textruta 34">
            <a:extLst>
              <a:ext uri="{FF2B5EF4-FFF2-40B4-BE49-F238E27FC236}">
                <a16:creationId xmlns:a16="http://schemas.microsoft.com/office/drawing/2014/main" id="{06F26458-563A-4F54-AD00-AD0ABC787763}"/>
              </a:ext>
            </a:extLst>
          </p:cNvPr>
          <p:cNvSpPr txBox="1"/>
          <p:nvPr/>
        </p:nvSpPr>
        <p:spPr>
          <a:xfrm>
            <a:off x="7863977" y="2151776"/>
            <a:ext cx="272641" cy="523220"/>
          </a:xfrm>
          <a:prstGeom prst="rect">
            <a:avLst/>
          </a:prstGeom>
          <a:noFill/>
        </p:spPr>
        <p:txBody>
          <a:bodyPr wrap="square">
            <a:spAutoFit/>
          </a:bodyPr>
          <a:lstStyle/>
          <a:p>
            <a:r>
              <a:rPr lang="sv-SE" sz="2800" b="1" dirty="0">
                <a:solidFill>
                  <a:srgbClr val="FFC000"/>
                </a:solidFill>
              </a:rPr>
              <a:t>5</a:t>
            </a:r>
          </a:p>
        </p:txBody>
      </p:sp>
      <p:sp>
        <p:nvSpPr>
          <p:cNvPr id="36" name="textruta 35">
            <a:extLst>
              <a:ext uri="{FF2B5EF4-FFF2-40B4-BE49-F238E27FC236}">
                <a16:creationId xmlns:a16="http://schemas.microsoft.com/office/drawing/2014/main" id="{D1F07279-CF52-4252-9CAF-033A15658C84}"/>
              </a:ext>
            </a:extLst>
          </p:cNvPr>
          <p:cNvSpPr txBox="1"/>
          <p:nvPr/>
        </p:nvSpPr>
        <p:spPr>
          <a:xfrm>
            <a:off x="6856620" y="5602395"/>
            <a:ext cx="299906" cy="523220"/>
          </a:xfrm>
          <a:prstGeom prst="rect">
            <a:avLst/>
          </a:prstGeom>
          <a:noFill/>
        </p:spPr>
        <p:txBody>
          <a:bodyPr wrap="square">
            <a:spAutoFit/>
          </a:bodyPr>
          <a:lstStyle/>
          <a:p>
            <a:r>
              <a:rPr lang="sv-SE" sz="2800" b="1" dirty="0">
                <a:solidFill>
                  <a:srgbClr val="FFC000"/>
                </a:solidFill>
              </a:rPr>
              <a:t>6</a:t>
            </a:r>
          </a:p>
        </p:txBody>
      </p:sp>
      <p:sp>
        <p:nvSpPr>
          <p:cNvPr id="39" name="Ellips 38">
            <a:extLst>
              <a:ext uri="{FF2B5EF4-FFF2-40B4-BE49-F238E27FC236}">
                <a16:creationId xmlns:a16="http://schemas.microsoft.com/office/drawing/2014/main" id="{AB2F02BD-0F3D-4C82-98D9-81BD2C39A7AD}"/>
              </a:ext>
            </a:extLst>
          </p:cNvPr>
          <p:cNvSpPr/>
          <p:nvPr/>
        </p:nvSpPr>
        <p:spPr>
          <a:xfrm rot="368250">
            <a:off x="2003981" y="2695611"/>
            <a:ext cx="846853" cy="100310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40" name="Ellips 39">
            <a:extLst>
              <a:ext uri="{FF2B5EF4-FFF2-40B4-BE49-F238E27FC236}">
                <a16:creationId xmlns:a16="http://schemas.microsoft.com/office/drawing/2014/main" id="{371E6DC7-A647-404F-A669-91C9F8AB8553}"/>
              </a:ext>
            </a:extLst>
          </p:cNvPr>
          <p:cNvSpPr/>
          <p:nvPr/>
        </p:nvSpPr>
        <p:spPr>
          <a:xfrm rot="5400000">
            <a:off x="904583" y="2269701"/>
            <a:ext cx="1359747" cy="76966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41" name="Ellips 40">
            <a:extLst>
              <a:ext uri="{FF2B5EF4-FFF2-40B4-BE49-F238E27FC236}">
                <a16:creationId xmlns:a16="http://schemas.microsoft.com/office/drawing/2014/main" id="{4C592AC4-0E33-490F-B7AE-B5C236B118E4}"/>
              </a:ext>
            </a:extLst>
          </p:cNvPr>
          <p:cNvSpPr/>
          <p:nvPr/>
        </p:nvSpPr>
        <p:spPr>
          <a:xfrm rot="5400000">
            <a:off x="1399411" y="5512631"/>
            <a:ext cx="997353" cy="70275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noFill/>
            </a:endParaRPr>
          </a:p>
        </p:txBody>
      </p:sp>
      <p:sp>
        <p:nvSpPr>
          <p:cNvPr id="43" name="textruta 42">
            <a:extLst>
              <a:ext uri="{FF2B5EF4-FFF2-40B4-BE49-F238E27FC236}">
                <a16:creationId xmlns:a16="http://schemas.microsoft.com/office/drawing/2014/main" id="{0D216E44-B700-41A1-96DF-FE69495AB9FC}"/>
              </a:ext>
            </a:extLst>
          </p:cNvPr>
          <p:cNvSpPr txBox="1"/>
          <p:nvPr/>
        </p:nvSpPr>
        <p:spPr>
          <a:xfrm>
            <a:off x="1518418" y="821670"/>
            <a:ext cx="244641" cy="523220"/>
          </a:xfrm>
          <a:prstGeom prst="rect">
            <a:avLst/>
          </a:prstGeom>
          <a:noFill/>
        </p:spPr>
        <p:txBody>
          <a:bodyPr wrap="square">
            <a:spAutoFit/>
          </a:bodyPr>
          <a:lstStyle/>
          <a:p>
            <a:r>
              <a:rPr lang="sv-SE" sz="2800" b="1" dirty="0"/>
              <a:t>1</a:t>
            </a:r>
          </a:p>
        </p:txBody>
      </p:sp>
      <p:sp>
        <p:nvSpPr>
          <p:cNvPr id="45" name="textruta 44">
            <a:extLst>
              <a:ext uri="{FF2B5EF4-FFF2-40B4-BE49-F238E27FC236}">
                <a16:creationId xmlns:a16="http://schemas.microsoft.com/office/drawing/2014/main" id="{ADA60891-913C-4EAD-A82B-99557E2EE8A8}"/>
              </a:ext>
            </a:extLst>
          </p:cNvPr>
          <p:cNvSpPr txBox="1"/>
          <p:nvPr/>
        </p:nvSpPr>
        <p:spPr>
          <a:xfrm>
            <a:off x="2241567" y="2896609"/>
            <a:ext cx="404116" cy="523220"/>
          </a:xfrm>
          <a:prstGeom prst="rect">
            <a:avLst/>
          </a:prstGeom>
          <a:noFill/>
        </p:spPr>
        <p:txBody>
          <a:bodyPr wrap="square">
            <a:spAutoFit/>
          </a:bodyPr>
          <a:lstStyle/>
          <a:p>
            <a:r>
              <a:rPr lang="sv-SE" sz="2800" b="1" dirty="0"/>
              <a:t>4</a:t>
            </a:r>
          </a:p>
        </p:txBody>
      </p:sp>
      <p:sp>
        <p:nvSpPr>
          <p:cNvPr id="47" name="textruta 46">
            <a:extLst>
              <a:ext uri="{FF2B5EF4-FFF2-40B4-BE49-F238E27FC236}">
                <a16:creationId xmlns:a16="http://schemas.microsoft.com/office/drawing/2014/main" id="{D0D9A779-43E4-4625-865C-ADB358BB8FBC}"/>
              </a:ext>
            </a:extLst>
          </p:cNvPr>
          <p:cNvSpPr txBox="1"/>
          <p:nvPr/>
        </p:nvSpPr>
        <p:spPr>
          <a:xfrm>
            <a:off x="1699443" y="1379218"/>
            <a:ext cx="388818" cy="523220"/>
          </a:xfrm>
          <a:prstGeom prst="rect">
            <a:avLst/>
          </a:prstGeom>
          <a:noFill/>
        </p:spPr>
        <p:txBody>
          <a:bodyPr wrap="square">
            <a:spAutoFit/>
          </a:bodyPr>
          <a:lstStyle/>
          <a:p>
            <a:r>
              <a:rPr lang="sv-SE" sz="2800" b="1" dirty="0"/>
              <a:t>2</a:t>
            </a:r>
          </a:p>
        </p:txBody>
      </p:sp>
      <p:sp>
        <p:nvSpPr>
          <p:cNvPr id="49" name="textruta 48">
            <a:extLst>
              <a:ext uri="{FF2B5EF4-FFF2-40B4-BE49-F238E27FC236}">
                <a16:creationId xmlns:a16="http://schemas.microsoft.com/office/drawing/2014/main" id="{860F8657-9414-4C12-A8E0-9EBED3A58342}"/>
              </a:ext>
            </a:extLst>
          </p:cNvPr>
          <p:cNvSpPr txBox="1"/>
          <p:nvPr/>
        </p:nvSpPr>
        <p:spPr>
          <a:xfrm>
            <a:off x="2295542" y="1320218"/>
            <a:ext cx="366925" cy="523220"/>
          </a:xfrm>
          <a:prstGeom prst="rect">
            <a:avLst/>
          </a:prstGeom>
          <a:noFill/>
        </p:spPr>
        <p:txBody>
          <a:bodyPr wrap="square">
            <a:spAutoFit/>
          </a:bodyPr>
          <a:lstStyle/>
          <a:p>
            <a:r>
              <a:rPr lang="sv-SE" sz="2800" b="1" dirty="0"/>
              <a:t>3</a:t>
            </a:r>
          </a:p>
        </p:txBody>
      </p:sp>
      <p:sp>
        <p:nvSpPr>
          <p:cNvPr id="51" name="textruta 50">
            <a:extLst>
              <a:ext uri="{FF2B5EF4-FFF2-40B4-BE49-F238E27FC236}">
                <a16:creationId xmlns:a16="http://schemas.microsoft.com/office/drawing/2014/main" id="{1B8F4F99-18E3-4899-8E96-28A266B3BC06}"/>
              </a:ext>
            </a:extLst>
          </p:cNvPr>
          <p:cNvSpPr txBox="1"/>
          <p:nvPr/>
        </p:nvSpPr>
        <p:spPr>
          <a:xfrm>
            <a:off x="1226129" y="2421538"/>
            <a:ext cx="444793" cy="523220"/>
          </a:xfrm>
          <a:prstGeom prst="rect">
            <a:avLst/>
          </a:prstGeom>
          <a:noFill/>
        </p:spPr>
        <p:txBody>
          <a:bodyPr wrap="square">
            <a:spAutoFit/>
          </a:bodyPr>
          <a:lstStyle/>
          <a:p>
            <a:r>
              <a:rPr lang="sv-SE" sz="2800" b="1" dirty="0"/>
              <a:t>5</a:t>
            </a:r>
          </a:p>
        </p:txBody>
      </p:sp>
      <p:sp>
        <p:nvSpPr>
          <p:cNvPr id="53" name="textruta 52">
            <a:extLst>
              <a:ext uri="{FF2B5EF4-FFF2-40B4-BE49-F238E27FC236}">
                <a16:creationId xmlns:a16="http://schemas.microsoft.com/office/drawing/2014/main" id="{0EF972EE-CC1D-4547-B89A-F4EE89BDBFC0}"/>
              </a:ext>
            </a:extLst>
          </p:cNvPr>
          <p:cNvSpPr txBox="1"/>
          <p:nvPr/>
        </p:nvSpPr>
        <p:spPr>
          <a:xfrm>
            <a:off x="1789611" y="5864005"/>
            <a:ext cx="216951" cy="523220"/>
          </a:xfrm>
          <a:prstGeom prst="rect">
            <a:avLst/>
          </a:prstGeom>
          <a:noFill/>
        </p:spPr>
        <p:txBody>
          <a:bodyPr wrap="square">
            <a:spAutoFit/>
          </a:bodyPr>
          <a:lstStyle/>
          <a:p>
            <a:r>
              <a:rPr lang="sv-SE" sz="2800" b="1" dirty="0"/>
              <a:t>6</a:t>
            </a:r>
          </a:p>
        </p:txBody>
      </p:sp>
    </p:spTree>
    <p:extLst>
      <p:ext uri="{BB962C8B-B14F-4D97-AF65-F5344CB8AC3E}">
        <p14:creationId xmlns:p14="http://schemas.microsoft.com/office/powerpoint/2010/main" val="2396187568"/>
      </p:ext>
    </p:extLst>
  </p:cSld>
  <p:clrMapOvr>
    <a:masterClrMapping/>
  </p:clrMapOvr>
  <p:transition spd="slow" advClick="0" advTm="1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äs, träd, utomhus, fält&#10;&#10;Automatiskt genererad beskrivning">
            <a:extLst>
              <a:ext uri="{FF2B5EF4-FFF2-40B4-BE49-F238E27FC236}">
                <a16:creationId xmlns:a16="http://schemas.microsoft.com/office/drawing/2014/main" id="{550B6572-2E20-4CDF-94AF-26F204DB20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9057" y="466530"/>
            <a:ext cx="7611446" cy="6085269"/>
          </a:xfrm>
          <a:prstGeom prst="rect">
            <a:avLst/>
          </a:prstGeom>
        </p:spPr>
      </p:pic>
      <p:sp>
        <p:nvSpPr>
          <p:cNvPr id="4" name="textruta 3">
            <a:extLst>
              <a:ext uri="{FF2B5EF4-FFF2-40B4-BE49-F238E27FC236}">
                <a16:creationId xmlns:a16="http://schemas.microsoft.com/office/drawing/2014/main" id="{44C6BC1F-78CC-4DE9-BD07-826856E9A703}"/>
              </a:ext>
            </a:extLst>
          </p:cNvPr>
          <p:cNvSpPr txBox="1"/>
          <p:nvPr/>
        </p:nvSpPr>
        <p:spPr>
          <a:xfrm>
            <a:off x="1372931" y="4833967"/>
            <a:ext cx="2437244" cy="1200329"/>
          </a:xfrm>
          <a:prstGeom prst="rect">
            <a:avLst/>
          </a:prstGeom>
          <a:noFill/>
        </p:spPr>
        <p:txBody>
          <a:bodyPr wrap="square">
            <a:spAutoFit/>
          </a:bodyPr>
          <a:lstStyle/>
          <a:p>
            <a:r>
              <a:rPr lang="sv-SE" dirty="0"/>
              <a:t>Önskvärt med gallring för bättre visuell tydlighet av flaggplacering </a:t>
            </a:r>
          </a:p>
        </p:txBody>
      </p:sp>
      <p:sp>
        <p:nvSpPr>
          <p:cNvPr id="5" name="Ellips 4">
            <a:extLst>
              <a:ext uri="{FF2B5EF4-FFF2-40B4-BE49-F238E27FC236}">
                <a16:creationId xmlns:a16="http://schemas.microsoft.com/office/drawing/2014/main" id="{084F169C-3343-4AB9-9A50-B7681FE62754}"/>
              </a:ext>
            </a:extLst>
          </p:cNvPr>
          <p:cNvSpPr/>
          <p:nvPr/>
        </p:nvSpPr>
        <p:spPr>
          <a:xfrm>
            <a:off x="1151913" y="142614"/>
            <a:ext cx="1799439" cy="260687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cxnSp>
        <p:nvCxnSpPr>
          <p:cNvPr id="7" name="Rak pilkoppling 6">
            <a:extLst>
              <a:ext uri="{FF2B5EF4-FFF2-40B4-BE49-F238E27FC236}">
                <a16:creationId xmlns:a16="http://schemas.microsoft.com/office/drawing/2014/main" id="{88267F88-39CC-4566-B16E-E573529C631D}"/>
              </a:ext>
            </a:extLst>
          </p:cNvPr>
          <p:cNvCxnSpPr>
            <a:cxnSpLocks/>
            <a:stCxn id="4" idx="3"/>
          </p:cNvCxnSpPr>
          <p:nvPr/>
        </p:nvCxnSpPr>
        <p:spPr>
          <a:xfrm flipH="1" flipV="1">
            <a:off x="2358357" y="2749492"/>
            <a:ext cx="1451818" cy="268464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Rak pilkoppling 8">
            <a:extLst>
              <a:ext uri="{FF2B5EF4-FFF2-40B4-BE49-F238E27FC236}">
                <a16:creationId xmlns:a16="http://schemas.microsoft.com/office/drawing/2014/main" id="{DA55CB0B-9077-4463-B416-8041F564DFB3}"/>
              </a:ext>
            </a:extLst>
          </p:cNvPr>
          <p:cNvCxnSpPr>
            <a:cxnSpLocks/>
          </p:cNvCxnSpPr>
          <p:nvPr/>
        </p:nvCxnSpPr>
        <p:spPr>
          <a:xfrm flipH="1" flipV="1">
            <a:off x="6550229" y="2483142"/>
            <a:ext cx="47712" cy="114090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textruta 12">
            <a:extLst>
              <a:ext uri="{FF2B5EF4-FFF2-40B4-BE49-F238E27FC236}">
                <a16:creationId xmlns:a16="http://schemas.microsoft.com/office/drawing/2014/main" id="{3997EBC3-1709-41AA-94F9-D74CC321EB90}"/>
              </a:ext>
            </a:extLst>
          </p:cNvPr>
          <p:cNvSpPr txBox="1"/>
          <p:nvPr/>
        </p:nvSpPr>
        <p:spPr>
          <a:xfrm>
            <a:off x="5911225" y="3578629"/>
            <a:ext cx="1775200" cy="369332"/>
          </a:xfrm>
          <a:prstGeom prst="rect">
            <a:avLst/>
          </a:prstGeom>
          <a:noFill/>
        </p:spPr>
        <p:txBody>
          <a:bodyPr wrap="square">
            <a:spAutoFit/>
          </a:bodyPr>
          <a:lstStyle/>
          <a:p>
            <a:r>
              <a:rPr lang="sv-SE" dirty="0"/>
              <a:t>Diket </a:t>
            </a:r>
            <a:r>
              <a:rPr lang="sv-SE" dirty="0" err="1"/>
              <a:t>kulverteras</a:t>
            </a:r>
            <a:endParaRPr lang="sv-SE" dirty="0"/>
          </a:p>
        </p:txBody>
      </p:sp>
      <p:sp>
        <p:nvSpPr>
          <p:cNvPr id="21" name="textruta 20">
            <a:extLst>
              <a:ext uri="{FF2B5EF4-FFF2-40B4-BE49-F238E27FC236}">
                <a16:creationId xmlns:a16="http://schemas.microsoft.com/office/drawing/2014/main" id="{616D5413-9CFD-4934-9715-445D31CF26B0}"/>
              </a:ext>
            </a:extLst>
          </p:cNvPr>
          <p:cNvSpPr txBox="1"/>
          <p:nvPr/>
        </p:nvSpPr>
        <p:spPr>
          <a:xfrm>
            <a:off x="3593766" y="119906"/>
            <a:ext cx="4951864" cy="369332"/>
          </a:xfrm>
          <a:prstGeom prst="rect">
            <a:avLst/>
          </a:prstGeom>
          <a:noFill/>
        </p:spPr>
        <p:txBody>
          <a:bodyPr wrap="square">
            <a:spAutoFit/>
          </a:bodyPr>
          <a:lstStyle/>
          <a:p>
            <a:r>
              <a:rPr lang="sv-SE" dirty="0"/>
              <a:t>GUL- HÅL 9</a:t>
            </a:r>
          </a:p>
        </p:txBody>
      </p:sp>
      <p:pic>
        <p:nvPicPr>
          <p:cNvPr id="22" name="Bildobjekt 21">
            <a:extLst>
              <a:ext uri="{FF2B5EF4-FFF2-40B4-BE49-F238E27FC236}">
                <a16:creationId xmlns:a16="http://schemas.microsoft.com/office/drawing/2014/main" id="{011E8588-E055-4115-A6E8-E223760D7A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2017" y="685017"/>
            <a:ext cx="962684" cy="1125152"/>
          </a:xfrm>
          <a:prstGeom prst="rect">
            <a:avLst/>
          </a:prstGeom>
        </p:spPr>
      </p:pic>
      <p:sp>
        <p:nvSpPr>
          <p:cNvPr id="24" name="textruta 23">
            <a:extLst>
              <a:ext uri="{FF2B5EF4-FFF2-40B4-BE49-F238E27FC236}">
                <a16:creationId xmlns:a16="http://schemas.microsoft.com/office/drawing/2014/main" id="{C55AD277-8F87-48E1-82D4-4CFCE0E963E0}"/>
              </a:ext>
            </a:extLst>
          </p:cNvPr>
          <p:cNvSpPr txBox="1"/>
          <p:nvPr/>
        </p:nvSpPr>
        <p:spPr>
          <a:xfrm>
            <a:off x="8062148" y="6581001"/>
            <a:ext cx="2238963"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spTree>
    <p:extLst>
      <p:ext uri="{BB962C8B-B14F-4D97-AF65-F5344CB8AC3E}">
        <p14:creationId xmlns:p14="http://schemas.microsoft.com/office/powerpoint/2010/main" val="1200029462"/>
      </p:ext>
    </p:extLst>
  </p:cSld>
  <p:clrMapOvr>
    <a:masterClrMapping/>
  </p:clrMapOvr>
  <p:transition spd="slow" advClick="0" advTm="15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264963" y="112659"/>
            <a:ext cx="9399698" cy="6411211"/>
          </a:xfrm>
          <a:prstGeom prst="rect">
            <a:avLst/>
          </a:prstGeom>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6000" dirty="0"/>
              <a:t>  </a:t>
            </a:r>
            <a:r>
              <a:rPr lang="sv-SE" sz="6000" b="1" dirty="0">
                <a:latin typeface="Cooper Black"/>
                <a:cs typeface="Cooper Black"/>
              </a:rPr>
              <a:t>Masterplan 2022</a:t>
            </a:r>
          </a:p>
          <a:p>
            <a:r>
              <a:rPr lang="sv-SE" sz="6000" dirty="0"/>
              <a:t>Förslag Blå slinga Övningsområde</a:t>
            </a:r>
          </a:p>
        </p:txBody>
      </p:sp>
      <p:pic>
        <p:nvPicPr>
          <p:cNvPr id="3" name="Bildobjekt 2"/>
          <p:cNvPicPr>
            <a:picLocks noChangeAspect="1"/>
          </p:cNvPicPr>
          <p:nvPr/>
        </p:nvPicPr>
        <p:blipFill>
          <a:blip r:embed="rId2"/>
          <a:stretch>
            <a:fillRect/>
          </a:stretch>
        </p:blipFill>
        <p:spPr>
          <a:xfrm>
            <a:off x="4058708" y="112658"/>
            <a:ext cx="1888775" cy="1743485"/>
          </a:xfrm>
          <a:prstGeom prst="rect">
            <a:avLst/>
          </a:prstGeom>
        </p:spPr>
      </p:pic>
      <p:pic>
        <p:nvPicPr>
          <p:cNvPr id="4" name="Bildobjekt 3"/>
          <p:cNvPicPr>
            <a:picLocks noChangeAspect="1"/>
          </p:cNvPicPr>
          <p:nvPr/>
        </p:nvPicPr>
        <p:blipFill rotWithShape="1">
          <a:blip r:embed="rId3" cstate="email">
            <a:extLst>
              <a:ext uri="{28A0092B-C50C-407E-A947-70E740481C1C}">
                <a14:useLocalDpi xmlns:a14="http://schemas.microsoft.com/office/drawing/2010/main"/>
              </a:ext>
            </a:extLst>
          </a:blip>
          <a:srcRect r="-6289"/>
          <a:stretch/>
        </p:blipFill>
        <p:spPr>
          <a:xfrm>
            <a:off x="6702015" y="4706211"/>
            <a:ext cx="2840588" cy="1957144"/>
          </a:xfrm>
          <a:prstGeom prst="rect">
            <a:avLst/>
          </a:prstGeom>
        </p:spPr>
      </p:pic>
    </p:spTree>
    <p:extLst>
      <p:ext uri="{BB962C8B-B14F-4D97-AF65-F5344CB8AC3E}">
        <p14:creationId xmlns:p14="http://schemas.microsoft.com/office/powerpoint/2010/main" val="602577660"/>
      </p:ext>
    </p:extLst>
  </p:cSld>
  <p:clrMapOvr>
    <a:masterClrMapping/>
  </p:clrMapOvr>
  <p:transition spd="slow" advClick="0" advTm="1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05B6F1D5-D229-41AA-9799-6C2F59064049}"/>
              </a:ext>
            </a:extLst>
          </p:cNvPr>
          <p:cNvSpPr txBox="1"/>
          <p:nvPr/>
        </p:nvSpPr>
        <p:spPr>
          <a:xfrm>
            <a:off x="115873" y="146710"/>
            <a:ext cx="3864183" cy="400110"/>
          </a:xfrm>
          <a:prstGeom prst="rect">
            <a:avLst/>
          </a:prstGeom>
          <a:noFill/>
        </p:spPr>
        <p:txBody>
          <a:bodyPr wrap="square" rtlCol="0">
            <a:spAutoFit/>
          </a:bodyPr>
          <a:lstStyle/>
          <a:p>
            <a:r>
              <a:rPr lang="sv-SE" sz="2000" b="1" u="sng" dirty="0"/>
              <a:t>BLÅ – HÅL 1 </a:t>
            </a:r>
          </a:p>
        </p:txBody>
      </p:sp>
      <p:pic>
        <p:nvPicPr>
          <p:cNvPr id="6" name="Bildobjekt 5" descr="En bild som visar karta&#10;&#10;Automatiskt genererad beskrivning">
            <a:extLst>
              <a:ext uri="{FF2B5EF4-FFF2-40B4-BE49-F238E27FC236}">
                <a16:creationId xmlns:a16="http://schemas.microsoft.com/office/drawing/2014/main" id="{EFCFBA55-8D15-4C53-97ED-848288167C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156" y="511773"/>
            <a:ext cx="3288575" cy="6198144"/>
          </a:xfrm>
          <a:prstGeom prst="rect">
            <a:avLst/>
          </a:prstGeom>
        </p:spPr>
      </p:pic>
      <p:pic>
        <p:nvPicPr>
          <p:cNvPr id="10" name="Bildobjekt 9" descr="En bild som visar växt&#10;&#10;Automatiskt genererad beskrivning">
            <a:extLst>
              <a:ext uri="{FF2B5EF4-FFF2-40B4-BE49-F238E27FC236}">
                <a16:creationId xmlns:a16="http://schemas.microsoft.com/office/drawing/2014/main" id="{7F9B6D0F-C2EC-4681-9733-FF0A1D96BD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5395" y="1"/>
            <a:ext cx="4244721" cy="6893365"/>
          </a:xfrm>
          <a:prstGeom prst="rect">
            <a:avLst/>
          </a:prstGeom>
        </p:spPr>
      </p:pic>
      <p:sp>
        <p:nvSpPr>
          <p:cNvPr id="11" name="textruta 10">
            <a:extLst>
              <a:ext uri="{FF2B5EF4-FFF2-40B4-BE49-F238E27FC236}">
                <a16:creationId xmlns:a16="http://schemas.microsoft.com/office/drawing/2014/main" id="{476BFC88-84EF-4695-9A32-30F8D364F27E}"/>
              </a:ext>
            </a:extLst>
          </p:cNvPr>
          <p:cNvSpPr txBox="1"/>
          <p:nvPr/>
        </p:nvSpPr>
        <p:spPr>
          <a:xfrm>
            <a:off x="3430731" y="346766"/>
            <a:ext cx="2189224" cy="5324534"/>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Nytt greenområde 2020/2021.</a:t>
            </a:r>
          </a:p>
          <a:p>
            <a:pPr marL="342900" indent="-342900">
              <a:buAutoNum type="arabicPeriod"/>
            </a:pPr>
            <a:r>
              <a:rPr lang="sv-SE" sz="1400" dirty="0"/>
              <a:t>Fairwaybunker läggs igen.</a:t>
            </a:r>
          </a:p>
          <a:p>
            <a:pPr marL="342900" indent="-342900">
              <a:buAutoNum type="arabicPeriod"/>
            </a:pPr>
            <a:r>
              <a:rPr lang="sv-SE" sz="1400" dirty="0"/>
              <a:t>Ny fairwaybunker cirka 230 meter från gul tee, cirka 200 meter från röd tee. </a:t>
            </a:r>
          </a:p>
          <a:p>
            <a:pPr marL="342900" indent="-342900">
              <a:buAutoNum type="arabicPeriod"/>
            </a:pPr>
            <a:r>
              <a:rPr lang="sv-SE" sz="1400" dirty="0"/>
              <a:t>Översyn av båda tee områdena avseende jämnhet och  eventuellt behov av åtgärder.</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-gallring av träd till vänster vid röd tee</a:t>
            </a:r>
          </a:p>
          <a:p>
            <a:pPr marL="342900" indent="-342900">
              <a:buAutoNum type="arabicPeriod"/>
            </a:pPr>
            <a:endParaRPr lang="sv-SE" dirty="0"/>
          </a:p>
        </p:txBody>
      </p:sp>
      <p:sp>
        <p:nvSpPr>
          <p:cNvPr id="25" name="textruta 24">
            <a:extLst>
              <a:ext uri="{FF2B5EF4-FFF2-40B4-BE49-F238E27FC236}">
                <a16:creationId xmlns:a16="http://schemas.microsoft.com/office/drawing/2014/main" id="{FFD9A492-2E6C-41CF-8AAC-0E99C9DCFDD3}"/>
              </a:ext>
            </a:extLst>
          </p:cNvPr>
          <p:cNvSpPr txBox="1"/>
          <p:nvPr/>
        </p:nvSpPr>
        <p:spPr>
          <a:xfrm>
            <a:off x="8464280" y="6631755"/>
            <a:ext cx="1528057"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2" name="textruta 1">
            <a:extLst>
              <a:ext uri="{FF2B5EF4-FFF2-40B4-BE49-F238E27FC236}">
                <a16:creationId xmlns:a16="http://schemas.microsoft.com/office/drawing/2014/main" id="{2F2C7AFE-50E1-4744-851A-B712FC008B59}"/>
              </a:ext>
            </a:extLst>
          </p:cNvPr>
          <p:cNvSpPr txBox="1"/>
          <p:nvPr/>
        </p:nvSpPr>
        <p:spPr>
          <a:xfrm>
            <a:off x="6246911" y="6180994"/>
            <a:ext cx="456676" cy="523220"/>
          </a:xfrm>
          <a:prstGeom prst="rect">
            <a:avLst/>
          </a:prstGeom>
          <a:noFill/>
        </p:spPr>
        <p:txBody>
          <a:bodyPr wrap="square" rtlCol="0">
            <a:spAutoFit/>
          </a:bodyPr>
          <a:lstStyle/>
          <a:p>
            <a:r>
              <a:rPr lang="sv-SE" sz="2800" b="1" dirty="0">
                <a:solidFill>
                  <a:srgbClr val="FFC000"/>
                </a:solidFill>
              </a:rPr>
              <a:t>1</a:t>
            </a:r>
          </a:p>
        </p:txBody>
      </p:sp>
      <p:sp>
        <p:nvSpPr>
          <p:cNvPr id="8" name="textruta 7">
            <a:extLst>
              <a:ext uri="{FF2B5EF4-FFF2-40B4-BE49-F238E27FC236}">
                <a16:creationId xmlns:a16="http://schemas.microsoft.com/office/drawing/2014/main" id="{D6867692-4FB3-4107-9CFD-8931DABB970F}"/>
              </a:ext>
            </a:extLst>
          </p:cNvPr>
          <p:cNvSpPr txBox="1"/>
          <p:nvPr/>
        </p:nvSpPr>
        <p:spPr>
          <a:xfrm>
            <a:off x="6971054" y="5362116"/>
            <a:ext cx="456676" cy="523220"/>
          </a:xfrm>
          <a:prstGeom prst="rect">
            <a:avLst/>
          </a:prstGeom>
          <a:noFill/>
        </p:spPr>
        <p:txBody>
          <a:bodyPr wrap="square" rtlCol="0">
            <a:spAutoFit/>
          </a:bodyPr>
          <a:lstStyle/>
          <a:p>
            <a:r>
              <a:rPr lang="sv-SE" sz="2800" b="1" dirty="0">
                <a:solidFill>
                  <a:srgbClr val="FFC000"/>
                </a:solidFill>
              </a:rPr>
              <a:t>2</a:t>
            </a:r>
          </a:p>
        </p:txBody>
      </p:sp>
      <p:sp>
        <p:nvSpPr>
          <p:cNvPr id="12" name="textruta 11">
            <a:extLst>
              <a:ext uri="{FF2B5EF4-FFF2-40B4-BE49-F238E27FC236}">
                <a16:creationId xmlns:a16="http://schemas.microsoft.com/office/drawing/2014/main" id="{B6714C19-B72F-4EE2-AD75-EF651484EA7A}"/>
              </a:ext>
            </a:extLst>
          </p:cNvPr>
          <p:cNvSpPr txBox="1"/>
          <p:nvPr/>
        </p:nvSpPr>
        <p:spPr>
          <a:xfrm>
            <a:off x="7566617" y="4363689"/>
            <a:ext cx="456676" cy="523220"/>
          </a:xfrm>
          <a:prstGeom prst="rect">
            <a:avLst/>
          </a:prstGeom>
          <a:noFill/>
        </p:spPr>
        <p:txBody>
          <a:bodyPr wrap="square" rtlCol="0">
            <a:spAutoFit/>
          </a:bodyPr>
          <a:lstStyle/>
          <a:p>
            <a:r>
              <a:rPr lang="sv-SE" sz="2800" b="1" dirty="0">
                <a:solidFill>
                  <a:srgbClr val="FFC000"/>
                </a:solidFill>
              </a:rPr>
              <a:t>3</a:t>
            </a:r>
          </a:p>
        </p:txBody>
      </p:sp>
      <p:sp>
        <p:nvSpPr>
          <p:cNvPr id="13" name="textruta 12">
            <a:extLst>
              <a:ext uri="{FF2B5EF4-FFF2-40B4-BE49-F238E27FC236}">
                <a16:creationId xmlns:a16="http://schemas.microsoft.com/office/drawing/2014/main" id="{CA8BE77B-54AB-4FEC-9685-DEBB51207894}"/>
              </a:ext>
            </a:extLst>
          </p:cNvPr>
          <p:cNvSpPr txBox="1"/>
          <p:nvPr/>
        </p:nvSpPr>
        <p:spPr>
          <a:xfrm>
            <a:off x="9106710" y="385897"/>
            <a:ext cx="456676" cy="523220"/>
          </a:xfrm>
          <a:prstGeom prst="rect">
            <a:avLst/>
          </a:prstGeom>
          <a:noFill/>
        </p:spPr>
        <p:txBody>
          <a:bodyPr wrap="square" rtlCol="0">
            <a:spAutoFit/>
          </a:bodyPr>
          <a:lstStyle/>
          <a:p>
            <a:r>
              <a:rPr lang="sv-SE" sz="2800" b="1" dirty="0">
                <a:solidFill>
                  <a:srgbClr val="FFC000"/>
                </a:solidFill>
              </a:rPr>
              <a:t>4</a:t>
            </a:r>
          </a:p>
        </p:txBody>
      </p:sp>
      <p:cxnSp>
        <p:nvCxnSpPr>
          <p:cNvPr id="24" name="Rak koppling 23">
            <a:extLst>
              <a:ext uri="{FF2B5EF4-FFF2-40B4-BE49-F238E27FC236}">
                <a16:creationId xmlns:a16="http://schemas.microsoft.com/office/drawing/2014/main" id="{794DBF49-0F3E-4B30-9067-1D8995907437}"/>
              </a:ext>
            </a:extLst>
          </p:cNvPr>
          <p:cNvCxnSpPr/>
          <p:nvPr/>
        </p:nvCxnSpPr>
        <p:spPr>
          <a:xfrm>
            <a:off x="1538278" y="1870746"/>
            <a:ext cx="133978" cy="2572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D8E39ED8-2765-49E2-A419-C3732430BC02}"/>
              </a:ext>
            </a:extLst>
          </p:cNvPr>
          <p:cNvCxnSpPr>
            <a:cxnSpLocks/>
          </p:cNvCxnSpPr>
          <p:nvPr/>
        </p:nvCxnSpPr>
        <p:spPr>
          <a:xfrm flipH="1">
            <a:off x="1501665" y="1896015"/>
            <a:ext cx="203688" cy="152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Ellips 27">
            <a:extLst>
              <a:ext uri="{FF2B5EF4-FFF2-40B4-BE49-F238E27FC236}">
                <a16:creationId xmlns:a16="http://schemas.microsoft.com/office/drawing/2014/main" id="{378F9F82-D753-4831-9893-35E814CAAEC1}"/>
              </a:ext>
            </a:extLst>
          </p:cNvPr>
          <p:cNvSpPr/>
          <p:nvPr/>
        </p:nvSpPr>
        <p:spPr>
          <a:xfrm>
            <a:off x="1403040" y="2771948"/>
            <a:ext cx="165970" cy="15100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C1AD8F26-31C5-4E8D-B8B2-00FD4E53112F}"/>
              </a:ext>
            </a:extLst>
          </p:cNvPr>
          <p:cNvSpPr/>
          <p:nvPr/>
        </p:nvSpPr>
        <p:spPr>
          <a:xfrm>
            <a:off x="1403040" y="835324"/>
            <a:ext cx="855120" cy="80479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457DE644-3BC6-4AE2-80C1-2041FF2DF68B}"/>
              </a:ext>
            </a:extLst>
          </p:cNvPr>
          <p:cNvSpPr/>
          <p:nvPr/>
        </p:nvSpPr>
        <p:spPr>
          <a:xfrm>
            <a:off x="1403040" y="1719744"/>
            <a:ext cx="545286" cy="67809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5597E087-0CE2-4E86-B1A1-7E169BD34BA4}"/>
              </a:ext>
            </a:extLst>
          </p:cNvPr>
          <p:cNvSpPr/>
          <p:nvPr/>
        </p:nvSpPr>
        <p:spPr>
          <a:xfrm>
            <a:off x="1260970" y="2483445"/>
            <a:ext cx="545285" cy="70437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D66C5B43-7C2E-4EC7-B029-F28515737211}"/>
              </a:ext>
            </a:extLst>
          </p:cNvPr>
          <p:cNvSpPr/>
          <p:nvPr/>
        </p:nvSpPr>
        <p:spPr>
          <a:xfrm>
            <a:off x="1538278" y="5038833"/>
            <a:ext cx="855120" cy="120951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8D294B84-9F63-45A3-97B4-9DB67B9AE829}"/>
              </a:ext>
            </a:extLst>
          </p:cNvPr>
          <p:cNvSpPr txBox="1"/>
          <p:nvPr/>
        </p:nvSpPr>
        <p:spPr>
          <a:xfrm>
            <a:off x="1903123" y="5541907"/>
            <a:ext cx="289682" cy="523220"/>
          </a:xfrm>
          <a:prstGeom prst="rect">
            <a:avLst/>
          </a:prstGeom>
          <a:noFill/>
        </p:spPr>
        <p:txBody>
          <a:bodyPr wrap="square">
            <a:spAutoFit/>
          </a:bodyPr>
          <a:lstStyle/>
          <a:p>
            <a:r>
              <a:rPr lang="sv-SE" sz="2800" b="1" dirty="0">
                <a:solidFill>
                  <a:srgbClr val="FFFF00"/>
                </a:solidFill>
              </a:rPr>
              <a:t>4</a:t>
            </a:r>
          </a:p>
        </p:txBody>
      </p:sp>
      <p:sp>
        <p:nvSpPr>
          <p:cNvPr id="27" name="textruta 26">
            <a:extLst>
              <a:ext uri="{FF2B5EF4-FFF2-40B4-BE49-F238E27FC236}">
                <a16:creationId xmlns:a16="http://schemas.microsoft.com/office/drawing/2014/main" id="{943F54B2-1365-4C75-8E3D-91889F89275F}"/>
              </a:ext>
            </a:extLst>
          </p:cNvPr>
          <p:cNvSpPr txBox="1"/>
          <p:nvPr/>
        </p:nvSpPr>
        <p:spPr>
          <a:xfrm>
            <a:off x="1539467" y="2628859"/>
            <a:ext cx="307899" cy="523220"/>
          </a:xfrm>
          <a:prstGeom prst="rect">
            <a:avLst/>
          </a:prstGeom>
          <a:noFill/>
        </p:spPr>
        <p:txBody>
          <a:bodyPr wrap="square">
            <a:spAutoFit/>
          </a:bodyPr>
          <a:lstStyle/>
          <a:p>
            <a:r>
              <a:rPr lang="sv-SE" sz="2800" b="1" dirty="0">
                <a:solidFill>
                  <a:srgbClr val="FFFF00"/>
                </a:solidFill>
              </a:rPr>
              <a:t>3</a:t>
            </a:r>
          </a:p>
        </p:txBody>
      </p:sp>
      <p:sp>
        <p:nvSpPr>
          <p:cNvPr id="29" name="textruta 28">
            <a:extLst>
              <a:ext uri="{FF2B5EF4-FFF2-40B4-BE49-F238E27FC236}">
                <a16:creationId xmlns:a16="http://schemas.microsoft.com/office/drawing/2014/main" id="{B31C05B6-CD37-497D-8374-4458448EB4F0}"/>
              </a:ext>
            </a:extLst>
          </p:cNvPr>
          <p:cNvSpPr txBox="1"/>
          <p:nvPr/>
        </p:nvSpPr>
        <p:spPr>
          <a:xfrm>
            <a:off x="1642725" y="1861226"/>
            <a:ext cx="207477" cy="523220"/>
          </a:xfrm>
          <a:prstGeom prst="rect">
            <a:avLst/>
          </a:prstGeom>
          <a:noFill/>
        </p:spPr>
        <p:txBody>
          <a:bodyPr wrap="square">
            <a:spAutoFit/>
          </a:bodyPr>
          <a:lstStyle/>
          <a:p>
            <a:r>
              <a:rPr lang="sv-SE" sz="2800" b="1" dirty="0">
                <a:solidFill>
                  <a:srgbClr val="FFFF00"/>
                </a:solidFill>
              </a:rPr>
              <a:t>2</a:t>
            </a:r>
          </a:p>
        </p:txBody>
      </p:sp>
      <p:sp>
        <p:nvSpPr>
          <p:cNvPr id="30" name="textruta 29">
            <a:extLst>
              <a:ext uri="{FF2B5EF4-FFF2-40B4-BE49-F238E27FC236}">
                <a16:creationId xmlns:a16="http://schemas.microsoft.com/office/drawing/2014/main" id="{F0D62138-ABAA-4F44-A346-3312FDD2D076}"/>
              </a:ext>
            </a:extLst>
          </p:cNvPr>
          <p:cNvSpPr txBox="1"/>
          <p:nvPr/>
        </p:nvSpPr>
        <p:spPr>
          <a:xfrm>
            <a:off x="1672256" y="1077731"/>
            <a:ext cx="341096" cy="523220"/>
          </a:xfrm>
          <a:prstGeom prst="rect">
            <a:avLst/>
          </a:prstGeom>
          <a:noFill/>
        </p:spPr>
        <p:txBody>
          <a:bodyPr wrap="square">
            <a:spAutoFit/>
          </a:bodyPr>
          <a:lstStyle/>
          <a:p>
            <a:r>
              <a:rPr lang="sv-SE" sz="2800" b="1" dirty="0">
                <a:solidFill>
                  <a:srgbClr val="FFFF00"/>
                </a:solidFill>
              </a:rPr>
              <a:t>1</a:t>
            </a:r>
          </a:p>
        </p:txBody>
      </p:sp>
    </p:spTree>
    <p:extLst>
      <p:ext uri="{BB962C8B-B14F-4D97-AF65-F5344CB8AC3E}">
        <p14:creationId xmlns:p14="http://schemas.microsoft.com/office/powerpoint/2010/main" val="4249409822"/>
      </p:ext>
    </p:extLst>
  </p:cSld>
  <p:clrMapOvr>
    <a:masterClrMapping/>
  </p:clrMapOvr>
  <p:transition spd="slow" advClick="0" advTm="15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växt&#10;&#10;Automatiskt genererad beskrivning">
            <a:extLst>
              <a:ext uri="{FF2B5EF4-FFF2-40B4-BE49-F238E27FC236}">
                <a16:creationId xmlns:a16="http://schemas.microsoft.com/office/drawing/2014/main" id="{6CD97546-983D-4F33-8176-9BF1911FDB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6108" y="227454"/>
            <a:ext cx="4709892" cy="6446358"/>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DA43C5B1-3BB6-4470-A620-18FD11BD84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31" y="583427"/>
            <a:ext cx="3272566" cy="6145445"/>
          </a:xfrm>
          <a:prstGeom prst="rect">
            <a:avLst/>
          </a:prstGeom>
        </p:spPr>
      </p:pic>
      <p:sp>
        <p:nvSpPr>
          <p:cNvPr id="6" name="textruta 5">
            <a:extLst>
              <a:ext uri="{FF2B5EF4-FFF2-40B4-BE49-F238E27FC236}">
                <a16:creationId xmlns:a16="http://schemas.microsoft.com/office/drawing/2014/main" id="{D856D114-5D69-47B5-A754-6872D3A50E97}"/>
              </a:ext>
            </a:extLst>
          </p:cNvPr>
          <p:cNvSpPr txBox="1"/>
          <p:nvPr/>
        </p:nvSpPr>
        <p:spPr>
          <a:xfrm>
            <a:off x="3250665" y="76298"/>
            <a:ext cx="1952295" cy="6463306"/>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endParaRPr lang="sv-SE" sz="1400" dirty="0"/>
          </a:p>
          <a:p>
            <a:pPr marL="342900" indent="-342900">
              <a:buAutoNum type="arabicPeriod"/>
            </a:pPr>
            <a:r>
              <a:rPr lang="sv-SE" sz="1400" dirty="0"/>
              <a:t>Nytt greenområde 2020/2022.</a:t>
            </a:r>
          </a:p>
          <a:p>
            <a:pPr marL="342900" indent="-342900">
              <a:buFontTx/>
              <a:buAutoNum type="arabicPeriod"/>
            </a:pPr>
            <a:r>
              <a:rPr lang="sv-SE" sz="1400" dirty="0"/>
              <a:t>Ny fairway bunker cirka 370 meter från gul tee, från röd cirka 310 meter.</a:t>
            </a:r>
          </a:p>
          <a:p>
            <a:pPr marL="342900" indent="-342900">
              <a:buFontTx/>
              <a:buAutoNum type="arabicPeriod"/>
            </a:pPr>
            <a:r>
              <a:rPr lang="sv-SE" sz="1400" dirty="0"/>
              <a:t>Ny fairway bunker cirka 220 till 235 meter från gul tee, från röd cirka 170 meter.</a:t>
            </a:r>
          </a:p>
          <a:p>
            <a:pPr marL="342900" indent="-342900">
              <a:buFontTx/>
              <a:buAutoNum type="arabicPeriod"/>
            </a:pPr>
            <a:r>
              <a:rPr lang="sv-SE" sz="1400" dirty="0"/>
              <a:t>Fairwaybunkrar läggs igen.</a:t>
            </a:r>
          </a:p>
          <a:p>
            <a:pPr marL="342900" indent="-342900">
              <a:buAutoNum type="arabicPeriod"/>
            </a:pPr>
            <a:r>
              <a:rPr lang="sv-SE" sz="1400" dirty="0"/>
              <a:t>Bra och tillräckligt stora tee områden</a:t>
            </a:r>
            <a:r>
              <a:rPr lang="sv-SE" dirty="0"/>
              <a:t>.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-förbättra väg vid gul tee-vändplats golfbilar.</a:t>
            </a:r>
          </a:p>
          <a:p>
            <a:pPr marL="342900" indent="-342900">
              <a:buAutoNum type="arabicPeriod"/>
            </a:pPr>
            <a:endParaRPr lang="sv-SE" dirty="0"/>
          </a:p>
        </p:txBody>
      </p:sp>
      <p:sp>
        <p:nvSpPr>
          <p:cNvPr id="8" name="textruta 7">
            <a:extLst>
              <a:ext uri="{FF2B5EF4-FFF2-40B4-BE49-F238E27FC236}">
                <a16:creationId xmlns:a16="http://schemas.microsoft.com/office/drawing/2014/main" id="{DF0E92AF-5335-4ED5-A99A-1105019E11E8}"/>
              </a:ext>
            </a:extLst>
          </p:cNvPr>
          <p:cNvSpPr txBox="1"/>
          <p:nvPr/>
        </p:nvSpPr>
        <p:spPr>
          <a:xfrm>
            <a:off x="8493389" y="6596390"/>
            <a:ext cx="1460470"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10" name="textruta 9">
            <a:extLst>
              <a:ext uri="{FF2B5EF4-FFF2-40B4-BE49-F238E27FC236}">
                <a16:creationId xmlns:a16="http://schemas.microsoft.com/office/drawing/2014/main" id="{0CE5F2B7-F76B-47CF-9382-5595E6E0ACAC}"/>
              </a:ext>
            </a:extLst>
          </p:cNvPr>
          <p:cNvSpPr txBox="1"/>
          <p:nvPr/>
        </p:nvSpPr>
        <p:spPr>
          <a:xfrm>
            <a:off x="107728" y="62222"/>
            <a:ext cx="1408617" cy="369332"/>
          </a:xfrm>
          <a:prstGeom prst="rect">
            <a:avLst/>
          </a:prstGeom>
          <a:noFill/>
        </p:spPr>
        <p:txBody>
          <a:bodyPr wrap="square">
            <a:spAutoFit/>
          </a:bodyPr>
          <a:lstStyle/>
          <a:p>
            <a:r>
              <a:rPr lang="sv-SE" sz="1800" b="1" u="sng" dirty="0"/>
              <a:t>BLÅ – HÅL </a:t>
            </a:r>
            <a:r>
              <a:rPr lang="sv-SE" b="1" u="sng" dirty="0"/>
              <a:t>2</a:t>
            </a:r>
            <a:endParaRPr lang="sv-SE" sz="1800" b="1" u="sng" dirty="0"/>
          </a:p>
        </p:txBody>
      </p:sp>
      <p:cxnSp>
        <p:nvCxnSpPr>
          <p:cNvPr id="4" name="Rak koppling 3">
            <a:extLst>
              <a:ext uri="{FF2B5EF4-FFF2-40B4-BE49-F238E27FC236}">
                <a16:creationId xmlns:a16="http://schemas.microsoft.com/office/drawing/2014/main" id="{27A242D4-8C10-4931-A0CE-E3D8A8C59C6B}"/>
              </a:ext>
            </a:extLst>
          </p:cNvPr>
          <p:cNvCxnSpPr>
            <a:cxnSpLocks/>
          </p:cNvCxnSpPr>
          <p:nvPr/>
        </p:nvCxnSpPr>
        <p:spPr>
          <a:xfrm flipH="1">
            <a:off x="2052768" y="3871716"/>
            <a:ext cx="109057" cy="1174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123CB391-06E9-4E3D-A21C-9A4F6D3A470A}"/>
              </a:ext>
            </a:extLst>
          </p:cNvPr>
          <p:cNvCxnSpPr/>
          <p:nvPr/>
        </p:nvCxnSpPr>
        <p:spPr>
          <a:xfrm>
            <a:off x="2052768" y="3850645"/>
            <a:ext cx="122689" cy="192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ak koppling 10">
            <a:extLst>
              <a:ext uri="{FF2B5EF4-FFF2-40B4-BE49-F238E27FC236}">
                <a16:creationId xmlns:a16="http://schemas.microsoft.com/office/drawing/2014/main" id="{01F7D76A-EEAD-4112-99FB-5DC8F2C584C4}"/>
              </a:ext>
            </a:extLst>
          </p:cNvPr>
          <p:cNvCxnSpPr>
            <a:cxnSpLocks/>
          </p:cNvCxnSpPr>
          <p:nvPr/>
        </p:nvCxnSpPr>
        <p:spPr>
          <a:xfrm flipH="1">
            <a:off x="1534996" y="3770853"/>
            <a:ext cx="123825" cy="159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7156CE35-B4E5-434D-BC66-0961E9DCE34C}"/>
              </a:ext>
            </a:extLst>
          </p:cNvPr>
          <p:cNvCxnSpPr/>
          <p:nvPr/>
        </p:nvCxnSpPr>
        <p:spPr>
          <a:xfrm>
            <a:off x="1536132" y="3737492"/>
            <a:ext cx="122689" cy="192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2399E8A1-155B-469F-9023-57D11E7F59A1}"/>
              </a:ext>
            </a:extLst>
          </p:cNvPr>
          <p:cNvCxnSpPr>
            <a:cxnSpLocks/>
          </p:cNvCxnSpPr>
          <p:nvPr/>
        </p:nvCxnSpPr>
        <p:spPr>
          <a:xfrm flipH="1">
            <a:off x="1229480" y="4408415"/>
            <a:ext cx="167596" cy="1314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7A57375A-5F46-414F-9BED-FC785527F1F3}"/>
              </a:ext>
            </a:extLst>
          </p:cNvPr>
          <p:cNvCxnSpPr/>
          <p:nvPr/>
        </p:nvCxnSpPr>
        <p:spPr>
          <a:xfrm>
            <a:off x="1229480" y="4377656"/>
            <a:ext cx="122689" cy="192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5C98935E-06B7-443E-9B13-B21C2792DBBC}"/>
              </a:ext>
            </a:extLst>
          </p:cNvPr>
          <p:cNvSpPr/>
          <p:nvPr/>
        </p:nvSpPr>
        <p:spPr>
          <a:xfrm>
            <a:off x="1243112" y="3552936"/>
            <a:ext cx="218114" cy="1510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75E2DB3C-D0D1-4988-A26E-A35233208CDC}"/>
              </a:ext>
            </a:extLst>
          </p:cNvPr>
          <p:cNvSpPr/>
          <p:nvPr/>
        </p:nvSpPr>
        <p:spPr>
          <a:xfrm>
            <a:off x="903446" y="2220485"/>
            <a:ext cx="218114" cy="1510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03B76ED2-5E7D-4330-B92E-0F76BF46F29F}"/>
              </a:ext>
            </a:extLst>
          </p:cNvPr>
          <p:cNvSpPr txBox="1"/>
          <p:nvPr/>
        </p:nvSpPr>
        <p:spPr>
          <a:xfrm>
            <a:off x="9223625" y="93763"/>
            <a:ext cx="449859" cy="523220"/>
          </a:xfrm>
          <a:prstGeom prst="rect">
            <a:avLst/>
          </a:prstGeom>
          <a:noFill/>
        </p:spPr>
        <p:txBody>
          <a:bodyPr wrap="square" rtlCol="0">
            <a:spAutoFit/>
          </a:bodyPr>
          <a:lstStyle/>
          <a:p>
            <a:r>
              <a:rPr lang="sv-SE" sz="2800" b="1" dirty="0">
                <a:solidFill>
                  <a:srgbClr val="FFC000"/>
                </a:solidFill>
              </a:rPr>
              <a:t>1</a:t>
            </a:r>
          </a:p>
        </p:txBody>
      </p:sp>
      <p:sp>
        <p:nvSpPr>
          <p:cNvPr id="33" name="textruta 32">
            <a:extLst>
              <a:ext uri="{FF2B5EF4-FFF2-40B4-BE49-F238E27FC236}">
                <a16:creationId xmlns:a16="http://schemas.microsoft.com/office/drawing/2014/main" id="{39565BE3-48CC-4F2A-808E-BE66109B600E}"/>
              </a:ext>
            </a:extLst>
          </p:cNvPr>
          <p:cNvSpPr txBox="1"/>
          <p:nvPr/>
        </p:nvSpPr>
        <p:spPr>
          <a:xfrm>
            <a:off x="7994228" y="1142701"/>
            <a:ext cx="298285" cy="523220"/>
          </a:xfrm>
          <a:prstGeom prst="rect">
            <a:avLst/>
          </a:prstGeom>
          <a:noFill/>
        </p:spPr>
        <p:txBody>
          <a:bodyPr wrap="square">
            <a:spAutoFit/>
          </a:bodyPr>
          <a:lstStyle/>
          <a:p>
            <a:r>
              <a:rPr lang="sv-SE" sz="2800" dirty="0">
                <a:solidFill>
                  <a:srgbClr val="FFC000"/>
                </a:solidFill>
              </a:rPr>
              <a:t>2</a:t>
            </a:r>
          </a:p>
        </p:txBody>
      </p:sp>
      <p:sp>
        <p:nvSpPr>
          <p:cNvPr id="36" name="textruta 35">
            <a:extLst>
              <a:ext uri="{FF2B5EF4-FFF2-40B4-BE49-F238E27FC236}">
                <a16:creationId xmlns:a16="http://schemas.microsoft.com/office/drawing/2014/main" id="{EDB084E4-C6DB-440D-8431-08B422E5C247}"/>
              </a:ext>
            </a:extLst>
          </p:cNvPr>
          <p:cNvSpPr txBox="1"/>
          <p:nvPr/>
        </p:nvSpPr>
        <p:spPr>
          <a:xfrm>
            <a:off x="6825449" y="3066827"/>
            <a:ext cx="357346" cy="523220"/>
          </a:xfrm>
          <a:prstGeom prst="rect">
            <a:avLst/>
          </a:prstGeom>
          <a:noFill/>
        </p:spPr>
        <p:txBody>
          <a:bodyPr wrap="square" rtlCol="0">
            <a:spAutoFit/>
          </a:bodyPr>
          <a:lstStyle/>
          <a:p>
            <a:r>
              <a:rPr lang="sv-SE" sz="2800" b="1" dirty="0">
                <a:solidFill>
                  <a:srgbClr val="FFC000"/>
                </a:solidFill>
              </a:rPr>
              <a:t>3</a:t>
            </a:r>
          </a:p>
        </p:txBody>
      </p:sp>
      <p:sp>
        <p:nvSpPr>
          <p:cNvPr id="37" name="textruta 36">
            <a:extLst>
              <a:ext uri="{FF2B5EF4-FFF2-40B4-BE49-F238E27FC236}">
                <a16:creationId xmlns:a16="http://schemas.microsoft.com/office/drawing/2014/main" id="{4AC8D68B-5417-4312-8558-C8CE30BF1EEF}"/>
              </a:ext>
            </a:extLst>
          </p:cNvPr>
          <p:cNvSpPr txBox="1"/>
          <p:nvPr/>
        </p:nvSpPr>
        <p:spPr>
          <a:xfrm>
            <a:off x="6417931" y="3718075"/>
            <a:ext cx="307676" cy="523220"/>
          </a:xfrm>
          <a:prstGeom prst="rect">
            <a:avLst/>
          </a:prstGeom>
          <a:noFill/>
        </p:spPr>
        <p:txBody>
          <a:bodyPr wrap="square" rtlCol="0">
            <a:spAutoFit/>
          </a:bodyPr>
          <a:lstStyle/>
          <a:p>
            <a:r>
              <a:rPr lang="sv-SE" sz="2800" b="1" dirty="0">
                <a:solidFill>
                  <a:srgbClr val="FFC000"/>
                </a:solidFill>
              </a:rPr>
              <a:t>4</a:t>
            </a:r>
          </a:p>
        </p:txBody>
      </p:sp>
      <p:sp>
        <p:nvSpPr>
          <p:cNvPr id="38" name="textruta 37">
            <a:extLst>
              <a:ext uri="{FF2B5EF4-FFF2-40B4-BE49-F238E27FC236}">
                <a16:creationId xmlns:a16="http://schemas.microsoft.com/office/drawing/2014/main" id="{03E4A2ED-C854-4FDE-A8BC-830A39FA26AA}"/>
              </a:ext>
            </a:extLst>
          </p:cNvPr>
          <p:cNvSpPr txBox="1"/>
          <p:nvPr/>
        </p:nvSpPr>
        <p:spPr>
          <a:xfrm>
            <a:off x="5015903" y="6008715"/>
            <a:ext cx="280959" cy="523220"/>
          </a:xfrm>
          <a:prstGeom prst="rect">
            <a:avLst/>
          </a:prstGeom>
          <a:noFill/>
        </p:spPr>
        <p:txBody>
          <a:bodyPr wrap="square" rtlCol="0">
            <a:spAutoFit/>
          </a:bodyPr>
          <a:lstStyle/>
          <a:p>
            <a:r>
              <a:rPr lang="sv-SE" sz="2800" b="1" dirty="0">
                <a:solidFill>
                  <a:srgbClr val="FFC000"/>
                </a:solidFill>
              </a:rPr>
              <a:t>5</a:t>
            </a:r>
          </a:p>
        </p:txBody>
      </p:sp>
      <p:cxnSp>
        <p:nvCxnSpPr>
          <p:cNvPr id="40" name="Rak koppling 39">
            <a:extLst>
              <a:ext uri="{FF2B5EF4-FFF2-40B4-BE49-F238E27FC236}">
                <a16:creationId xmlns:a16="http://schemas.microsoft.com/office/drawing/2014/main" id="{91E58FF1-C866-4483-8633-FE50399DCE5B}"/>
              </a:ext>
            </a:extLst>
          </p:cNvPr>
          <p:cNvCxnSpPr/>
          <p:nvPr/>
        </p:nvCxnSpPr>
        <p:spPr>
          <a:xfrm flipH="1">
            <a:off x="7027770" y="3972692"/>
            <a:ext cx="253811" cy="321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46C3266F-D3B5-40FE-8C3B-613063C8A1F5}"/>
              </a:ext>
            </a:extLst>
          </p:cNvPr>
          <p:cNvCxnSpPr/>
          <p:nvPr/>
        </p:nvCxnSpPr>
        <p:spPr>
          <a:xfrm flipH="1">
            <a:off x="6929451" y="3449472"/>
            <a:ext cx="253811" cy="321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5E1BB2CC-AC0D-4409-A40E-167B8777B72F}"/>
              </a:ext>
            </a:extLst>
          </p:cNvPr>
          <p:cNvCxnSpPr/>
          <p:nvPr/>
        </p:nvCxnSpPr>
        <p:spPr>
          <a:xfrm flipH="1">
            <a:off x="6157977" y="4087034"/>
            <a:ext cx="253811" cy="321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Ellips 1">
            <a:extLst>
              <a:ext uri="{FF2B5EF4-FFF2-40B4-BE49-F238E27FC236}">
                <a16:creationId xmlns:a16="http://schemas.microsoft.com/office/drawing/2014/main" id="{C3582726-7000-4741-BA5B-B7355CBAC3A9}"/>
              </a:ext>
            </a:extLst>
          </p:cNvPr>
          <p:cNvSpPr/>
          <p:nvPr/>
        </p:nvSpPr>
        <p:spPr>
          <a:xfrm>
            <a:off x="1270031" y="809930"/>
            <a:ext cx="640709" cy="75281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A626E283-EC9E-4576-A1B2-857ED60CD9CC}"/>
              </a:ext>
            </a:extLst>
          </p:cNvPr>
          <p:cNvSpPr/>
          <p:nvPr/>
        </p:nvSpPr>
        <p:spPr>
          <a:xfrm>
            <a:off x="811110" y="1949965"/>
            <a:ext cx="524518" cy="75281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75723A11-06B2-4970-9985-EC5029E3F2C4}"/>
              </a:ext>
            </a:extLst>
          </p:cNvPr>
          <p:cNvSpPr/>
          <p:nvPr/>
        </p:nvSpPr>
        <p:spPr>
          <a:xfrm>
            <a:off x="1019606" y="3172501"/>
            <a:ext cx="475556" cy="75281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7F1F77CB-398D-4E40-B4F6-4341DA39169E}"/>
              </a:ext>
            </a:extLst>
          </p:cNvPr>
          <p:cNvSpPr/>
          <p:nvPr/>
        </p:nvSpPr>
        <p:spPr>
          <a:xfrm rot="19698828">
            <a:off x="1075415" y="3705900"/>
            <a:ext cx="1297762" cy="81555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7F713BA6-D570-4176-846A-49B13C2B2486}"/>
              </a:ext>
            </a:extLst>
          </p:cNvPr>
          <p:cNvSpPr/>
          <p:nvPr/>
        </p:nvSpPr>
        <p:spPr>
          <a:xfrm>
            <a:off x="1366761" y="5150841"/>
            <a:ext cx="640709" cy="112373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BED8FE61-8B17-49F9-8815-8A9E9C8E49C8}"/>
              </a:ext>
            </a:extLst>
          </p:cNvPr>
          <p:cNvSpPr txBox="1"/>
          <p:nvPr/>
        </p:nvSpPr>
        <p:spPr>
          <a:xfrm>
            <a:off x="1415929" y="1019463"/>
            <a:ext cx="277717" cy="523220"/>
          </a:xfrm>
          <a:prstGeom prst="rect">
            <a:avLst/>
          </a:prstGeom>
          <a:noFill/>
        </p:spPr>
        <p:txBody>
          <a:bodyPr wrap="square">
            <a:spAutoFit/>
          </a:bodyPr>
          <a:lstStyle/>
          <a:p>
            <a:r>
              <a:rPr lang="sv-SE" sz="2800" b="1" dirty="0"/>
              <a:t>1</a:t>
            </a:r>
          </a:p>
        </p:txBody>
      </p:sp>
      <p:sp>
        <p:nvSpPr>
          <p:cNvPr id="39" name="textruta 38">
            <a:extLst>
              <a:ext uri="{FF2B5EF4-FFF2-40B4-BE49-F238E27FC236}">
                <a16:creationId xmlns:a16="http://schemas.microsoft.com/office/drawing/2014/main" id="{D3BDE43D-C626-44AB-83A9-D38203253FCC}"/>
              </a:ext>
            </a:extLst>
          </p:cNvPr>
          <p:cNvSpPr txBox="1"/>
          <p:nvPr/>
        </p:nvSpPr>
        <p:spPr>
          <a:xfrm>
            <a:off x="1028335" y="2166180"/>
            <a:ext cx="251584" cy="523220"/>
          </a:xfrm>
          <a:prstGeom prst="rect">
            <a:avLst/>
          </a:prstGeom>
          <a:noFill/>
        </p:spPr>
        <p:txBody>
          <a:bodyPr wrap="square">
            <a:spAutoFit/>
          </a:bodyPr>
          <a:lstStyle/>
          <a:p>
            <a:r>
              <a:rPr lang="sv-SE" sz="2800" b="1" dirty="0"/>
              <a:t>2</a:t>
            </a:r>
          </a:p>
        </p:txBody>
      </p:sp>
      <p:sp>
        <p:nvSpPr>
          <p:cNvPr id="43" name="textruta 42">
            <a:extLst>
              <a:ext uri="{FF2B5EF4-FFF2-40B4-BE49-F238E27FC236}">
                <a16:creationId xmlns:a16="http://schemas.microsoft.com/office/drawing/2014/main" id="{096448FD-619A-4337-B27E-40E0A5673338}"/>
              </a:ext>
            </a:extLst>
          </p:cNvPr>
          <p:cNvSpPr txBox="1"/>
          <p:nvPr/>
        </p:nvSpPr>
        <p:spPr>
          <a:xfrm>
            <a:off x="1028335" y="3210672"/>
            <a:ext cx="299906" cy="523220"/>
          </a:xfrm>
          <a:prstGeom prst="rect">
            <a:avLst/>
          </a:prstGeom>
          <a:noFill/>
        </p:spPr>
        <p:txBody>
          <a:bodyPr wrap="square">
            <a:spAutoFit/>
          </a:bodyPr>
          <a:lstStyle/>
          <a:p>
            <a:r>
              <a:rPr lang="sv-SE" sz="2800" b="1" dirty="0"/>
              <a:t>3</a:t>
            </a:r>
          </a:p>
        </p:txBody>
      </p:sp>
      <p:sp>
        <p:nvSpPr>
          <p:cNvPr id="44" name="textruta 43">
            <a:extLst>
              <a:ext uri="{FF2B5EF4-FFF2-40B4-BE49-F238E27FC236}">
                <a16:creationId xmlns:a16="http://schemas.microsoft.com/office/drawing/2014/main" id="{D6E39ABD-36A3-428D-85AE-C411A9A085AE}"/>
              </a:ext>
            </a:extLst>
          </p:cNvPr>
          <p:cNvSpPr txBox="1"/>
          <p:nvPr/>
        </p:nvSpPr>
        <p:spPr>
          <a:xfrm>
            <a:off x="1596909" y="3925313"/>
            <a:ext cx="290660" cy="523220"/>
          </a:xfrm>
          <a:prstGeom prst="rect">
            <a:avLst/>
          </a:prstGeom>
          <a:noFill/>
        </p:spPr>
        <p:txBody>
          <a:bodyPr wrap="square">
            <a:spAutoFit/>
          </a:bodyPr>
          <a:lstStyle/>
          <a:p>
            <a:r>
              <a:rPr lang="sv-SE" sz="2800" b="1" dirty="0"/>
              <a:t>4</a:t>
            </a:r>
          </a:p>
        </p:txBody>
      </p:sp>
      <p:sp>
        <p:nvSpPr>
          <p:cNvPr id="45" name="textruta 44">
            <a:extLst>
              <a:ext uri="{FF2B5EF4-FFF2-40B4-BE49-F238E27FC236}">
                <a16:creationId xmlns:a16="http://schemas.microsoft.com/office/drawing/2014/main" id="{F3B9A76C-4DCD-482E-A84E-8F0218B6B934}"/>
              </a:ext>
            </a:extLst>
          </p:cNvPr>
          <p:cNvSpPr txBox="1"/>
          <p:nvPr/>
        </p:nvSpPr>
        <p:spPr>
          <a:xfrm>
            <a:off x="1480490" y="5371759"/>
            <a:ext cx="383751" cy="523220"/>
          </a:xfrm>
          <a:prstGeom prst="rect">
            <a:avLst/>
          </a:prstGeom>
          <a:noFill/>
        </p:spPr>
        <p:txBody>
          <a:bodyPr wrap="square">
            <a:spAutoFit/>
          </a:bodyPr>
          <a:lstStyle/>
          <a:p>
            <a:r>
              <a:rPr lang="sv-SE" sz="2800" b="1" dirty="0"/>
              <a:t>5</a:t>
            </a:r>
          </a:p>
        </p:txBody>
      </p:sp>
      <p:sp>
        <p:nvSpPr>
          <p:cNvPr id="46" name="Ellips 45">
            <a:extLst>
              <a:ext uri="{FF2B5EF4-FFF2-40B4-BE49-F238E27FC236}">
                <a16:creationId xmlns:a16="http://schemas.microsoft.com/office/drawing/2014/main" id="{A499A638-3C52-428E-95F3-72C576FA36A2}"/>
              </a:ext>
            </a:extLst>
          </p:cNvPr>
          <p:cNvSpPr/>
          <p:nvPr/>
        </p:nvSpPr>
        <p:spPr>
          <a:xfrm>
            <a:off x="7899319" y="1319335"/>
            <a:ext cx="218114" cy="1510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47" name="Ellips 46">
            <a:extLst>
              <a:ext uri="{FF2B5EF4-FFF2-40B4-BE49-F238E27FC236}">
                <a16:creationId xmlns:a16="http://schemas.microsoft.com/office/drawing/2014/main" id="{00A70E28-A167-46FD-9275-1749506DA275}"/>
              </a:ext>
            </a:extLst>
          </p:cNvPr>
          <p:cNvSpPr/>
          <p:nvPr/>
        </p:nvSpPr>
        <p:spPr>
          <a:xfrm>
            <a:off x="1027271" y="2372885"/>
            <a:ext cx="218114" cy="15100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2952499"/>
      </p:ext>
    </p:extLst>
  </p:cSld>
  <p:clrMapOvr>
    <a:masterClrMapping/>
  </p:clrMapOvr>
  <p:transition spd="slow" advClick="0" advTm="1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Försättsblad slutdokument 202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688651" cy="6858000"/>
          </a:xfrm>
          <a:prstGeom prst="rect">
            <a:avLst/>
          </a:prstGeom>
        </p:spPr>
      </p:pic>
    </p:spTree>
    <p:extLst>
      <p:ext uri="{BB962C8B-B14F-4D97-AF65-F5344CB8AC3E}">
        <p14:creationId xmlns:p14="http://schemas.microsoft.com/office/powerpoint/2010/main" val="1585061031"/>
      </p:ext>
    </p:extLst>
  </p:cSld>
  <p:clrMapOvr>
    <a:masterClrMapping/>
  </p:clrMapOvr>
  <p:transition spd="slow" advClick="0" advTm="15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arta&#10;&#10;Automatiskt genererad beskrivning">
            <a:extLst>
              <a:ext uri="{FF2B5EF4-FFF2-40B4-BE49-F238E27FC236}">
                <a16:creationId xmlns:a16="http://schemas.microsoft.com/office/drawing/2014/main" id="{08D3BDF8-B25F-490F-9369-93CD1806FA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3189" y="818720"/>
            <a:ext cx="2959906" cy="5692924"/>
          </a:xfrm>
          <a:prstGeom prst="rect">
            <a:avLst/>
          </a:prstGeom>
        </p:spPr>
      </p:pic>
      <p:sp>
        <p:nvSpPr>
          <p:cNvPr id="9" name="textruta 8">
            <a:extLst>
              <a:ext uri="{FF2B5EF4-FFF2-40B4-BE49-F238E27FC236}">
                <a16:creationId xmlns:a16="http://schemas.microsoft.com/office/drawing/2014/main" id="{3C4507BB-3CF4-47CD-968A-359EADE68D3D}"/>
              </a:ext>
            </a:extLst>
          </p:cNvPr>
          <p:cNvSpPr txBox="1"/>
          <p:nvPr/>
        </p:nvSpPr>
        <p:spPr>
          <a:xfrm>
            <a:off x="2774308" y="751820"/>
            <a:ext cx="2759318" cy="2954655"/>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endParaRPr lang="sv-SE" sz="1400" dirty="0"/>
          </a:p>
          <a:p>
            <a:pPr marL="342900" indent="-342900">
              <a:buAutoNum type="arabicPeriod"/>
            </a:pPr>
            <a:r>
              <a:rPr lang="sv-SE" sz="1400" dirty="0"/>
              <a:t>Nytt greenområde 2020/2021.</a:t>
            </a:r>
          </a:p>
          <a:p>
            <a:r>
              <a:rPr lang="sv-SE" sz="1400" dirty="0"/>
              <a:t>2.     Diket delvis </a:t>
            </a:r>
            <a:r>
              <a:rPr lang="sv-SE" sz="1400" dirty="0" err="1"/>
              <a:t>kulverterat</a:t>
            </a:r>
            <a:r>
              <a:rPr lang="sv-SE" sz="1400" dirty="0"/>
              <a:t> 2022/2021.</a:t>
            </a:r>
          </a:p>
          <a:p>
            <a:pPr marL="342900" indent="-342900">
              <a:buAutoNum type="arabicPeriod" startAt="3"/>
            </a:pPr>
            <a:r>
              <a:rPr lang="sv-SE" sz="1400" dirty="0"/>
              <a:t>Bra och tillräckligt stort tee  område.</a:t>
            </a:r>
          </a:p>
          <a:p>
            <a:pPr marL="342900" indent="-342900">
              <a:buAutoNum type="arabicPeriod" startAt="3"/>
            </a:pPr>
            <a:endParaRPr lang="sv-SE" sz="1400" dirty="0"/>
          </a:p>
          <a:p>
            <a:r>
              <a:rPr lang="sv-SE" sz="1400" b="1" i="1" dirty="0"/>
              <a:t>Övriga synpunkter från Banutvecklingsgruppen &amp; </a:t>
            </a:r>
            <a:r>
              <a:rPr lang="sv-SE" sz="1400" b="1" i="1" dirty="0" err="1"/>
              <a:t>Banpersonalen</a:t>
            </a:r>
            <a:r>
              <a:rPr lang="sv-SE" sz="1400" b="1" i="1" dirty="0"/>
              <a:t> (underhåll)</a:t>
            </a:r>
          </a:p>
          <a:p>
            <a:endParaRPr lang="sv-SE" dirty="0"/>
          </a:p>
        </p:txBody>
      </p:sp>
      <p:sp>
        <p:nvSpPr>
          <p:cNvPr id="11" name="textruta 10">
            <a:extLst>
              <a:ext uri="{FF2B5EF4-FFF2-40B4-BE49-F238E27FC236}">
                <a16:creationId xmlns:a16="http://schemas.microsoft.com/office/drawing/2014/main" id="{C9BA8D9E-9D2F-4D41-9234-7DFE6875D154}"/>
              </a:ext>
            </a:extLst>
          </p:cNvPr>
          <p:cNvSpPr txBox="1"/>
          <p:nvPr/>
        </p:nvSpPr>
        <p:spPr>
          <a:xfrm>
            <a:off x="188966" y="105489"/>
            <a:ext cx="1523048" cy="646331"/>
          </a:xfrm>
          <a:prstGeom prst="rect">
            <a:avLst/>
          </a:prstGeom>
          <a:noFill/>
        </p:spPr>
        <p:txBody>
          <a:bodyPr wrap="square">
            <a:spAutoFit/>
          </a:bodyPr>
          <a:lstStyle/>
          <a:p>
            <a:r>
              <a:rPr lang="sv-SE" sz="1800" b="1" u="sng" dirty="0"/>
              <a:t>BLÅ – HÅL 3</a:t>
            </a:r>
          </a:p>
          <a:p>
            <a:r>
              <a:rPr lang="sv-SE" sz="1800" b="1" u="sng" dirty="0"/>
              <a:t> </a:t>
            </a:r>
          </a:p>
        </p:txBody>
      </p:sp>
      <p:pic>
        <p:nvPicPr>
          <p:cNvPr id="5" name="Bildobjekt 4" descr="En bild som visar natur, växt&#10;&#10;Automatiskt genererad beskrivning">
            <a:extLst>
              <a:ext uri="{FF2B5EF4-FFF2-40B4-BE49-F238E27FC236}">
                <a16:creationId xmlns:a16="http://schemas.microsoft.com/office/drawing/2014/main" id="{5621E8D0-C5C7-45DE-BDFD-4DD5D2C83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6245" y="0"/>
            <a:ext cx="4369755" cy="6858000"/>
          </a:xfrm>
          <a:prstGeom prst="rect">
            <a:avLst/>
          </a:prstGeom>
        </p:spPr>
      </p:pic>
      <p:sp>
        <p:nvSpPr>
          <p:cNvPr id="10" name="textruta 9">
            <a:extLst>
              <a:ext uri="{FF2B5EF4-FFF2-40B4-BE49-F238E27FC236}">
                <a16:creationId xmlns:a16="http://schemas.microsoft.com/office/drawing/2014/main" id="{A0681532-2E23-47E7-AC94-E92ECC13FBB8}"/>
              </a:ext>
            </a:extLst>
          </p:cNvPr>
          <p:cNvSpPr txBox="1"/>
          <p:nvPr/>
        </p:nvSpPr>
        <p:spPr>
          <a:xfrm>
            <a:off x="8295139" y="6621706"/>
            <a:ext cx="1610861"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cxnSp>
        <p:nvCxnSpPr>
          <p:cNvPr id="21" name="Rak koppling 20">
            <a:extLst>
              <a:ext uri="{FF2B5EF4-FFF2-40B4-BE49-F238E27FC236}">
                <a16:creationId xmlns:a16="http://schemas.microsoft.com/office/drawing/2014/main" id="{66DE657B-BBA1-4DDC-8757-060A264DAB4E}"/>
              </a:ext>
            </a:extLst>
          </p:cNvPr>
          <p:cNvCxnSpPr>
            <a:cxnSpLocks/>
          </p:cNvCxnSpPr>
          <p:nvPr/>
        </p:nvCxnSpPr>
        <p:spPr>
          <a:xfrm flipV="1">
            <a:off x="7190938" y="1770077"/>
            <a:ext cx="313539" cy="1658922"/>
          </a:xfrm>
          <a:prstGeom prst="line">
            <a:avLst/>
          </a:prstGeom>
          <a:ln w="38100">
            <a:solidFill>
              <a:srgbClr val="00B0F0"/>
            </a:solidFill>
          </a:ln>
        </p:spPr>
        <p:style>
          <a:lnRef idx="1">
            <a:schemeClr val="accent4"/>
          </a:lnRef>
          <a:fillRef idx="0">
            <a:schemeClr val="accent4"/>
          </a:fillRef>
          <a:effectRef idx="0">
            <a:schemeClr val="accent4"/>
          </a:effectRef>
          <a:fontRef idx="minor">
            <a:schemeClr val="tx1"/>
          </a:fontRef>
        </p:style>
      </p:cxnSp>
      <p:sp>
        <p:nvSpPr>
          <p:cNvPr id="26" name="textruta 25">
            <a:extLst>
              <a:ext uri="{FF2B5EF4-FFF2-40B4-BE49-F238E27FC236}">
                <a16:creationId xmlns:a16="http://schemas.microsoft.com/office/drawing/2014/main" id="{3D3EC7A4-C6E7-4CC2-B18A-8433124BD8B5}"/>
              </a:ext>
            </a:extLst>
          </p:cNvPr>
          <p:cNvSpPr txBox="1"/>
          <p:nvPr/>
        </p:nvSpPr>
        <p:spPr>
          <a:xfrm>
            <a:off x="6419553" y="826224"/>
            <a:ext cx="422595" cy="523220"/>
          </a:xfrm>
          <a:prstGeom prst="rect">
            <a:avLst/>
          </a:prstGeom>
          <a:noFill/>
        </p:spPr>
        <p:txBody>
          <a:bodyPr wrap="square" rtlCol="0">
            <a:spAutoFit/>
          </a:bodyPr>
          <a:lstStyle/>
          <a:p>
            <a:r>
              <a:rPr lang="sv-SE" sz="2800" b="1" dirty="0">
                <a:solidFill>
                  <a:srgbClr val="FFC000"/>
                </a:solidFill>
              </a:rPr>
              <a:t>1</a:t>
            </a:r>
          </a:p>
        </p:txBody>
      </p:sp>
      <p:sp>
        <p:nvSpPr>
          <p:cNvPr id="29" name="textruta 28">
            <a:extLst>
              <a:ext uri="{FF2B5EF4-FFF2-40B4-BE49-F238E27FC236}">
                <a16:creationId xmlns:a16="http://schemas.microsoft.com/office/drawing/2014/main" id="{5283D35E-CFA1-4814-B036-35ED08555573}"/>
              </a:ext>
            </a:extLst>
          </p:cNvPr>
          <p:cNvSpPr txBox="1"/>
          <p:nvPr/>
        </p:nvSpPr>
        <p:spPr>
          <a:xfrm>
            <a:off x="7313747" y="2548381"/>
            <a:ext cx="259010" cy="523220"/>
          </a:xfrm>
          <a:prstGeom prst="rect">
            <a:avLst/>
          </a:prstGeom>
          <a:noFill/>
        </p:spPr>
        <p:txBody>
          <a:bodyPr wrap="square" rtlCol="0">
            <a:spAutoFit/>
          </a:bodyPr>
          <a:lstStyle/>
          <a:p>
            <a:r>
              <a:rPr lang="sv-SE" sz="2800" b="1" dirty="0">
                <a:solidFill>
                  <a:srgbClr val="FFC000"/>
                </a:solidFill>
              </a:rPr>
              <a:t>2</a:t>
            </a:r>
          </a:p>
        </p:txBody>
      </p:sp>
      <p:sp>
        <p:nvSpPr>
          <p:cNvPr id="30" name="textruta 29">
            <a:extLst>
              <a:ext uri="{FF2B5EF4-FFF2-40B4-BE49-F238E27FC236}">
                <a16:creationId xmlns:a16="http://schemas.microsoft.com/office/drawing/2014/main" id="{4A2A9DB0-B5EF-40A3-81D2-A6761C635D6D}"/>
              </a:ext>
            </a:extLst>
          </p:cNvPr>
          <p:cNvSpPr txBox="1"/>
          <p:nvPr/>
        </p:nvSpPr>
        <p:spPr>
          <a:xfrm>
            <a:off x="8717734" y="5673469"/>
            <a:ext cx="293288" cy="523220"/>
          </a:xfrm>
          <a:prstGeom prst="rect">
            <a:avLst/>
          </a:prstGeom>
          <a:noFill/>
        </p:spPr>
        <p:txBody>
          <a:bodyPr wrap="square" rtlCol="0">
            <a:spAutoFit/>
          </a:bodyPr>
          <a:lstStyle/>
          <a:p>
            <a:r>
              <a:rPr lang="sv-SE" sz="2800" b="1" dirty="0">
                <a:solidFill>
                  <a:srgbClr val="FFC000"/>
                </a:solidFill>
              </a:rPr>
              <a:t>3</a:t>
            </a:r>
          </a:p>
        </p:txBody>
      </p:sp>
      <p:sp>
        <p:nvSpPr>
          <p:cNvPr id="2" name="Ellips 1">
            <a:extLst>
              <a:ext uri="{FF2B5EF4-FFF2-40B4-BE49-F238E27FC236}">
                <a16:creationId xmlns:a16="http://schemas.microsoft.com/office/drawing/2014/main" id="{BDF8DD8B-5943-4CE3-AC43-E180B84F5530}"/>
              </a:ext>
            </a:extLst>
          </p:cNvPr>
          <p:cNvSpPr/>
          <p:nvPr/>
        </p:nvSpPr>
        <p:spPr>
          <a:xfrm>
            <a:off x="1240522" y="2134359"/>
            <a:ext cx="790662" cy="85999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CB12D85-CB47-4CF3-A16C-F841F3A43415}"/>
              </a:ext>
            </a:extLst>
          </p:cNvPr>
          <p:cNvSpPr/>
          <p:nvPr/>
        </p:nvSpPr>
        <p:spPr>
          <a:xfrm>
            <a:off x="1119017" y="3257518"/>
            <a:ext cx="592997" cy="79284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FB4CFF5A-F269-4F98-81EF-AECBD8AB8E05}"/>
              </a:ext>
            </a:extLst>
          </p:cNvPr>
          <p:cNvSpPr/>
          <p:nvPr/>
        </p:nvSpPr>
        <p:spPr>
          <a:xfrm>
            <a:off x="1140222" y="4836503"/>
            <a:ext cx="592997" cy="79284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7B3CC561-802D-4F96-B6AC-086CEDBCA1E1}"/>
              </a:ext>
            </a:extLst>
          </p:cNvPr>
          <p:cNvSpPr txBox="1"/>
          <p:nvPr/>
        </p:nvSpPr>
        <p:spPr>
          <a:xfrm>
            <a:off x="1521847" y="2353362"/>
            <a:ext cx="434523" cy="523220"/>
          </a:xfrm>
          <a:prstGeom prst="rect">
            <a:avLst/>
          </a:prstGeom>
          <a:noFill/>
        </p:spPr>
        <p:txBody>
          <a:bodyPr wrap="square">
            <a:spAutoFit/>
          </a:bodyPr>
          <a:lstStyle/>
          <a:p>
            <a:r>
              <a:rPr lang="sv-SE" sz="2800" b="1" dirty="0"/>
              <a:t>1</a:t>
            </a:r>
          </a:p>
        </p:txBody>
      </p:sp>
      <p:sp>
        <p:nvSpPr>
          <p:cNvPr id="20" name="textruta 19">
            <a:extLst>
              <a:ext uri="{FF2B5EF4-FFF2-40B4-BE49-F238E27FC236}">
                <a16:creationId xmlns:a16="http://schemas.microsoft.com/office/drawing/2014/main" id="{9E1EEDA9-F093-4CAB-9B59-6E29640FD22A}"/>
              </a:ext>
            </a:extLst>
          </p:cNvPr>
          <p:cNvSpPr txBox="1"/>
          <p:nvPr/>
        </p:nvSpPr>
        <p:spPr>
          <a:xfrm>
            <a:off x="1388371" y="3496171"/>
            <a:ext cx="323643" cy="523220"/>
          </a:xfrm>
          <a:prstGeom prst="rect">
            <a:avLst/>
          </a:prstGeom>
          <a:noFill/>
        </p:spPr>
        <p:txBody>
          <a:bodyPr wrap="square">
            <a:spAutoFit/>
          </a:bodyPr>
          <a:lstStyle/>
          <a:p>
            <a:r>
              <a:rPr lang="sv-SE" sz="2800" b="1" dirty="0"/>
              <a:t>2</a:t>
            </a:r>
          </a:p>
        </p:txBody>
      </p:sp>
      <p:sp>
        <p:nvSpPr>
          <p:cNvPr id="22" name="textruta 21">
            <a:extLst>
              <a:ext uri="{FF2B5EF4-FFF2-40B4-BE49-F238E27FC236}">
                <a16:creationId xmlns:a16="http://schemas.microsoft.com/office/drawing/2014/main" id="{57256478-CC46-4E83-BD14-2CE5A9E94C08}"/>
              </a:ext>
            </a:extLst>
          </p:cNvPr>
          <p:cNvSpPr txBox="1"/>
          <p:nvPr/>
        </p:nvSpPr>
        <p:spPr>
          <a:xfrm>
            <a:off x="1415515" y="5044427"/>
            <a:ext cx="414058" cy="523220"/>
          </a:xfrm>
          <a:prstGeom prst="rect">
            <a:avLst/>
          </a:prstGeom>
          <a:noFill/>
        </p:spPr>
        <p:txBody>
          <a:bodyPr wrap="square">
            <a:spAutoFit/>
          </a:bodyPr>
          <a:lstStyle/>
          <a:p>
            <a:r>
              <a:rPr lang="sv-SE" sz="2800" b="1" dirty="0"/>
              <a:t>3</a:t>
            </a:r>
          </a:p>
        </p:txBody>
      </p:sp>
    </p:spTree>
    <p:extLst>
      <p:ext uri="{BB962C8B-B14F-4D97-AF65-F5344CB8AC3E}">
        <p14:creationId xmlns:p14="http://schemas.microsoft.com/office/powerpoint/2010/main" val="2840907472"/>
      </p:ext>
    </p:extLst>
  </p:cSld>
  <p:clrMapOvr>
    <a:masterClrMapping/>
  </p:clrMapOvr>
  <p:transition spd="slow" advClick="0" advTm="15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karta&#10;&#10;Automatiskt genererad beskrivning">
            <a:extLst>
              <a:ext uri="{FF2B5EF4-FFF2-40B4-BE49-F238E27FC236}">
                <a16:creationId xmlns:a16="http://schemas.microsoft.com/office/drawing/2014/main" id="{E9CB5947-7A3A-46F3-98D2-3C215E6061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823" y="1108842"/>
            <a:ext cx="2745553" cy="5786622"/>
          </a:xfrm>
          <a:prstGeom prst="rect">
            <a:avLst/>
          </a:prstGeom>
        </p:spPr>
      </p:pic>
      <p:sp>
        <p:nvSpPr>
          <p:cNvPr id="6" name="textruta 5">
            <a:extLst>
              <a:ext uri="{FF2B5EF4-FFF2-40B4-BE49-F238E27FC236}">
                <a16:creationId xmlns:a16="http://schemas.microsoft.com/office/drawing/2014/main" id="{42FF2004-3F43-489A-9960-CC7445C529F3}"/>
              </a:ext>
            </a:extLst>
          </p:cNvPr>
          <p:cNvSpPr txBox="1"/>
          <p:nvPr/>
        </p:nvSpPr>
        <p:spPr>
          <a:xfrm>
            <a:off x="3178302" y="211017"/>
            <a:ext cx="6526307" cy="2246769"/>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Nytt greenområde 2021/2022</a:t>
            </a:r>
          </a:p>
          <a:p>
            <a:pPr marL="342900" indent="-342900">
              <a:buAutoNum type="arabicPeriod"/>
            </a:pPr>
            <a:r>
              <a:rPr lang="sv-SE" sz="1400" dirty="0"/>
              <a:t>Nya fairwaybunkrar för bättre definition av spelfältet och förbättrad strategi. Höger </a:t>
            </a:r>
            <a:r>
              <a:rPr lang="sv-SE" sz="1400" dirty="0" err="1"/>
              <a:t>fw</a:t>
            </a:r>
            <a:r>
              <a:rPr lang="sv-SE" sz="1400" dirty="0"/>
              <a:t> bunker cirka 230m/gul 175m/röd. Vänster </a:t>
            </a:r>
            <a:r>
              <a:rPr lang="sv-SE" sz="1400" dirty="0" err="1"/>
              <a:t>fw</a:t>
            </a:r>
            <a:r>
              <a:rPr lang="sv-SE" sz="1400" dirty="0"/>
              <a:t> bunker cirka 260m/gul 205m/röd.</a:t>
            </a:r>
          </a:p>
          <a:p>
            <a:pPr marL="342900" indent="-342900">
              <a:buAutoNum type="arabicPeriod"/>
            </a:pPr>
            <a:r>
              <a:rPr lang="sv-SE" sz="1400" dirty="0"/>
              <a:t>Eventuell ny position för gul tee och röd tee.</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i="1" dirty="0"/>
              <a:t>-lägg igen damm på höger sida vid 150m markering.</a:t>
            </a:r>
          </a:p>
          <a:p>
            <a:pPr marL="342900" indent="-342900">
              <a:buAutoNum type="arabicPeriod"/>
            </a:pPr>
            <a:endParaRPr lang="sv-SE" sz="1400" dirty="0"/>
          </a:p>
        </p:txBody>
      </p:sp>
      <p:sp>
        <p:nvSpPr>
          <p:cNvPr id="10" name="textruta 9">
            <a:extLst>
              <a:ext uri="{FF2B5EF4-FFF2-40B4-BE49-F238E27FC236}">
                <a16:creationId xmlns:a16="http://schemas.microsoft.com/office/drawing/2014/main" id="{79699BB4-9551-4A96-8367-8864BA7D7689}"/>
              </a:ext>
            </a:extLst>
          </p:cNvPr>
          <p:cNvSpPr txBox="1"/>
          <p:nvPr/>
        </p:nvSpPr>
        <p:spPr>
          <a:xfrm>
            <a:off x="76152" y="158282"/>
            <a:ext cx="1639214" cy="369332"/>
          </a:xfrm>
          <a:prstGeom prst="rect">
            <a:avLst/>
          </a:prstGeom>
          <a:noFill/>
        </p:spPr>
        <p:txBody>
          <a:bodyPr wrap="square">
            <a:spAutoFit/>
          </a:bodyPr>
          <a:lstStyle/>
          <a:p>
            <a:r>
              <a:rPr lang="sv-SE" sz="1800" b="1" u="sng" dirty="0"/>
              <a:t>BLÅ – HÅL 4 </a:t>
            </a:r>
          </a:p>
        </p:txBody>
      </p:sp>
      <p:pic>
        <p:nvPicPr>
          <p:cNvPr id="4" name="Bildobjekt 3" descr="En bild som visar natur, berg&#10;&#10;Automatiskt genererad beskrivning">
            <a:extLst>
              <a:ext uri="{FF2B5EF4-FFF2-40B4-BE49-F238E27FC236}">
                <a16:creationId xmlns:a16="http://schemas.microsoft.com/office/drawing/2014/main" id="{F0D08098-4E39-4588-9535-CAB215B5E0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0864" y="2650922"/>
            <a:ext cx="7075136" cy="4207079"/>
          </a:xfrm>
          <a:prstGeom prst="rect">
            <a:avLst/>
          </a:prstGeom>
        </p:spPr>
      </p:pic>
      <p:sp>
        <p:nvSpPr>
          <p:cNvPr id="7" name="textruta 6">
            <a:extLst>
              <a:ext uri="{FF2B5EF4-FFF2-40B4-BE49-F238E27FC236}">
                <a16:creationId xmlns:a16="http://schemas.microsoft.com/office/drawing/2014/main" id="{B7E8A475-5947-4318-A2FA-6AFECCFA38E6}"/>
              </a:ext>
            </a:extLst>
          </p:cNvPr>
          <p:cNvSpPr txBox="1"/>
          <p:nvPr/>
        </p:nvSpPr>
        <p:spPr>
          <a:xfrm>
            <a:off x="8537516" y="6596390"/>
            <a:ext cx="1356395" cy="430887"/>
          </a:xfrm>
          <a:prstGeom prst="rect">
            <a:avLst/>
          </a:prstGeom>
          <a:noFill/>
        </p:spPr>
        <p:txBody>
          <a:bodyPr wrap="square" rtlCol="0">
            <a:spAutoFit/>
          </a:bodyPr>
          <a:lstStyle/>
          <a:p>
            <a:r>
              <a:rPr lang="sv-SE" sz="1100" dirty="0">
                <a:solidFill>
                  <a:srgbClr val="FFFF00"/>
                </a:solidFill>
                <a:latin typeface="Mistral" panose="03090702030407020403" pitchFamily="66" charset="0"/>
              </a:rPr>
              <a:t>Fjällman Golf Design mars2022</a:t>
            </a:r>
          </a:p>
        </p:txBody>
      </p:sp>
      <p:sp>
        <p:nvSpPr>
          <p:cNvPr id="22" name="Ellips 21">
            <a:extLst>
              <a:ext uri="{FF2B5EF4-FFF2-40B4-BE49-F238E27FC236}">
                <a16:creationId xmlns:a16="http://schemas.microsoft.com/office/drawing/2014/main" id="{82C11636-1C2B-4EA6-9667-A83C42CCD4F7}"/>
              </a:ext>
            </a:extLst>
          </p:cNvPr>
          <p:cNvSpPr/>
          <p:nvPr/>
        </p:nvSpPr>
        <p:spPr>
          <a:xfrm>
            <a:off x="1611997" y="3473237"/>
            <a:ext cx="184034" cy="15100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sp>
        <p:nvSpPr>
          <p:cNvPr id="25" name="Ellips 24">
            <a:extLst>
              <a:ext uri="{FF2B5EF4-FFF2-40B4-BE49-F238E27FC236}">
                <a16:creationId xmlns:a16="http://schemas.microsoft.com/office/drawing/2014/main" id="{B40B49A7-1999-49F9-9AC7-B4050E21327F}"/>
              </a:ext>
            </a:extLst>
          </p:cNvPr>
          <p:cNvSpPr/>
          <p:nvPr/>
        </p:nvSpPr>
        <p:spPr>
          <a:xfrm>
            <a:off x="1231398" y="2937582"/>
            <a:ext cx="184034" cy="15100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sp>
        <p:nvSpPr>
          <p:cNvPr id="27" name="textruta 26">
            <a:extLst>
              <a:ext uri="{FF2B5EF4-FFF2-40B4-BE49-F238E27FC236}">
                <a16:creationId xmlns:a16="http://schemas.microsoft.com/office/drawing/2014/main" id="{AC805987-E172-4959-9557-10D01D0B1F21}"/>
              </a:ext>
            </a:extLst>
          </p:cNvPr>
          <p:cNvSpPr txBox="1"/>
          <p:nvPr/>
        </p:nvSpPr>
        <p:spPr>
          <a:xfrm>
            <a:off x="9215714" y="3473237"/>
            <a:ext cx="361251" cy="523220"/>
          </a:xfrm>
          <a:prstGeom prst="rect">
            <a:avLst/>
          </a:prstGeom>
          <a:noFill/>
        </p:spPr>
        <p:txBody>
          <a:bodyPr wrap="square" rtlCol="0">
            <a:spAutoFit/>
          </a:bodyPr>
          <a:lstStyle/>
          <a:p>
            <a:r>
              <a:rPr lang="sv-SE" sz="2800" b="1" dirty="0">
                <a:solidFill>
                  <a:srgbClr val="FFC000"/>
                </a:solidFill>
              </a:rPr>
              <a:t>1</a:t>
            </a:r>
          </a:p>
        </p:txBody>
      </p:sp>
      <p:sp>
        <p:nvSpPr>
          <p:cNvPr id="28" name="textruta 27">
            <a:extLst>
              <a:ext uri="{FF2B5EF4-FFF2-40B4-BE49-F238E27FC236}">
                <a16:creationId xmlns:a16="http://schemas.microsoft.com/office/drawing/2014/main" id="{B6EC1EFA-4986-490C-8B8A-BC4E34F7DBA6}"/>
              </a:ext>
            </a:extLst>
          </p:cNvPr>
          <p:cNvSpPr txBox="1"/>
          <p:nvPr/>
        </p:nvSpPr>
        <p:spPr>
          <a:xfrm>
            <a:off x="7072316" y="4861017"/>
            <a:ext cx="361251" cy="523220"/>
          </a:xfrm>
          <a:prstGeom prst="rect">
            <a:avLst/>
          </a:prstGeom>
          <a:noFill/>
        </p:spPr>
        <p:txBody>
          <a:bodyPr wrap="square" rtlCol="0">
            <a:spAutoFit/>
          </a:bodyPr>
          <a:lstStyle/>
          <a:p>
            <a:r>
              <a:rPr lang="sv-SE" sz="2800" b="1" dirty="0">
                <a:solidFill>
                  <a:srgbClr val="FFC000"/>
                </a:solidFill>
              </a:rPr>
              <a:t>2</a:t>
            </a:r>
          </a:p>
        </p:txBody>
      </p:sp>
      <p:sp>
        <p:nvSpPr>
          <p:cNvPr id="29" name="textruta 28">
            <a:extLst>
              <a:ext uri="{FF2B5EF4-FFF2-40B4-BE49-F238E27FC236}">
                <a16:creationId xmlns:a16="http://schemas.microsoft.com/office/drawing/2014/main" id="{0A942491-4003-44A4-8352-0B03C686ED9D}"/>
              </a:ext>
            </a:extLst>
          </p:cNvPr>
          <p:cNvSpPr txBox="1"/>
          <p:nvPr/>
        </p:nvSpPr>
        <p:spPr>
          <a:xfrm>
            <a:off x="7688510" y="3877460"/>
            <a:ext cx="361251" cy="523220"/>
          </a:xfrm>
          <a:prstGeom prst="rect">
            <a:avLst/>
          </a:prstGeom>
          <a:noFill/>
        </p:spPr>
        <p:txBody>
          <a:bodyPr wrap="square" rtlCol="0">
            <a:spAutoFit/>
          </a:bodyPr>
          <a:lstStyle/>
          <a:p>
            <a:r>
              <a:rPr lang="sv-SE" sz="2800" b="1" dirty="0">
                <a:solidFill>
                  <a:srgbClr val="FFC000"/>
                </a:solidFill>
              </a:rPr>
              <a:t>2</a:t>
            </a:r>
          </a:p>
        </p:txBody>
      </p:sp>
      <p:sp>
        <p:nvSpPr>
          <p:cNvPr id="30" name="textruta 29">
            <a:extLst>
              <a:ext uri="{FF2B5EF4-FFF2-40B4-BE49-F238E27FC236}">
                <a16:creationId xmlns:a16="http://schemas.microsoft.com/office/drawing/2014/main" id="{289F02C0-00A4-4FF1-8830-BF77035428DD}"/>
              </a:ext>
            </a:extLst>
          </p:cNvPr>
          <p:cNvSpPr txBox="1"/>
          <p:nvPr/>
        </p:nvSpPr>
        <p:spPr>
          <a:xfrm>
            <a:off x="3722813" y="6099290"/>
            <a:ext cx="237724" cy="523220"/>
          </a:xfrm>
          <a:prstGeom prst="rect">
            <a:avLst/>
          </a:prstGeom>
          <a:noFill/>
        </p:spPr>
        <p:txBody>
          <a:bodyPr wrap="square" rtlCol="0">
            <a:spAutoFit/>
          </a:bodyPr>
          <a:lstStyle/>
          <a:p>
            <a:r>
              <a:rPr lang="sv-SE" sz="2800" b="1" dirty="0">
                <a:solidFill>
                  <a:srgbClr val="FFC000"/>
                </a:solidFill>
              </a:rPr>
              <a:t>3</a:t>
            </a:r>
          </a:p>
        </p:txBody>
      </p:sp>
      <p:sp>
        <p:nvSpPr>
          <p:cNvPr id="2" name="Ellips 1">
            <a:extLst>
              <a:ext uri="{FF2B5EF4-FFF2-40B4-BE49-F238E27FC236}">
                <a16:creationId xmlns:a16="http://schemas.microsoft.com/office/drawing/2014/main" id="{8BFED015-897F-49DD-A874-72A66DE4037F}"/>
              </a:ext>
            </a:extLst>
          </p:cNvPr>
          <p:cNvSpPr/>
          <p:nvPr/>
        </p:nvSpPr>
        <p:spPr>
          <a:xfrm>
            <a:off x="1121241" y="1540098"/>
            <a:ext cx="582773" cy="79204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7277853A-F717-4C43-8762-9C4DB178A5CA}"/>
              </a:ext>
            </a:extLst>
          </p:cNvPr>
          <p:cNvSpPr/>
          <p:nvPr/>
        </p:nvSpPr>
        <p:spPr>
          <a:xfrm>
            <a:off x="1131465" y="2716793"/>
            <a:ext cx="870182" cy="104986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788481D2-D51F-47E1-B374-54B49F80A963}"/>
              </a:ext>
            </a:extLst>
          </p:cNvPr>
          <p:cNvSpPr/>
          <p:nvPr/>
        </p:nvSpPr>
        <p:spPr>
          <a:xfrm>
            <a:off x="865639" y="5268287"/>
            <a:ext cx="870182" cy="114258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CF7C9DD-5A12-450B-AE41-67B68D4CDFB8}"/>
              </a:ext>
            </a:extLst>
          </p:cNvPr>
          <p:cNvSpPr/>
          <p:nvPr/>
        </p:nvSpPr>
        <p:spPr>
          <a:xfrm rot="6175408">
            <a:off x="6959065" y="5195625"/>
            <a:ext cx="226503" cy="12268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sp>
        <p:nvSpPr>
          <p:cNvPr id="23" name="Ellips 22">
            <a:extLst>
              <a:ext uri="{FF2B5EF4-FFF2-40B4-BE49-F238E27FC236}">
                <a16:creationId xmlns:a16="http://schemas.microsoft.com/office/drawing/2014/main" id="{D58DC3BA-701A-42A1-806A-D15C898514F7}"/>
              </a:ext>
            </a:extLst>
          </p:cNvPr>
          <p:cNvSpPr/>
          <p:nvPr/>
        </p:nvSpPr>
        <p:spPr>
          <a:xfrm rot="1924271">
            <a:off x="7633981" y="4115838"/>
            <a:ext cx="109057" cy="29007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C000"/>
              </a:solidFill>
            </a:endParaRPr>
          </a:p>
        </p:txBody>
      </p:sp>
      <p:sp>
        <p:nvSpPr>
          <p:cNvPr id="24" name="textruta 23">
            <a:extLst>
              <a:ext uri="{FF2B5EF4-FFF2-40B4-BE49-F238E27FC236}">
                <a16:creationId xmlns:a16="http://schemas.microsoft.com/office/drawing/2014/main" id="{A1179A4F-072E-41D2-AFAF-7AA240EA7D6E}"/>
              </a:ext>
            </a:extLst>
          </p:cNvPr>
          <p:cNvSpPr txBox="1"/>
          <p:nvPr/>
        </p:nvSpPr>
        <p:spPr>
          <a:xfrm>
            <a:off x="1300729" y="1627798"/>
            <a:ext cx="254963" cy="523220"/>
          </a:xfrm>
          <a:prstGeom prst="rect">
            <a:avLst/>
          </a:prstGeom>
          <a:noFill/>
        </p:spPr>
        <p:txBody>
          <a:bodyPr wrap="square">
            <a:spAutoFit/>
          </a:bodyPr>
          <a:lstStyle/>
          <a:p>
            <a:r>
              <a:rPr lang="sv-SE" sz="2800" b="1" dirty="0"/>
              <a:t>1</a:t>
            </a:r>
          </a:p>
        </p:txBody>
      </p:sp>
      <p:sp>
        <p:nvSpPr>
          <p:cNvPr id="26" name="textruta 25">
            <a:extLst>
              <a:ext uri="{FF2B5EF4-FFF2-40B4-BE49-F238E27FC236}">
                <a16:creationId xmlns:a16="http://schemas.microsoft.com/office/drawing/2014/main" id="{A10C42E1-7FE1-455E-B134-DAE638731D90}"/>
              </a:ext>
            </a:extLst>
          </p:cNvPr>
          <p:cNvSpPr txBox="1"/>
          <p:nvPr/>
        </p:nvSpPr>
        <p:spPr>
          <a:xfrm>
            <a:off x="1378388" y="3046759"/>
            <a:ext cx="376335" cy="523220"/>
          </a:xfrm>
          <a:prstGeom prst="rect">
            <a:avLst/>
          </a:prstGeom>
          <a:noFill/>
        </p:spPr>
        <p:txBody>
          <a:bodyPr wrap="square">
            <a:spAutoFit/>
          </a:bodyPr>
          <a:lstStyle/>
          <a:p>
            <a:r>
              <a:rPr lang="sv-SE" sz="2800" b="1" dirty="0"/>
              <a:t>2</a:t>
            </a:r>
          </a:p>
        </p:txBody>
      </p:sp>
      <p:sp>
        <p:nvSpPr>
          <p:cNvPr id="31" name="textruta 30">
            <a:extLst>
              <a:ext uri="{FF2B5EF4-FFF2-40B4-BE49-F238E27FC236}">
                <a16:creationId xmlns:a16="http://schemas.microsoft.com/office/drawing/2014/main" id="{6BEF413F-B5C4-4036-B8BA-74D685657976}"/>
              </a:ext>
            </a:extLst>
          </p:cNvPr>
          <p:cNvSpPr txBox="1"/>
          <p:nvPr/>
        </p:nvSpPr>
        <p:spPr>
          <a:xfrm>
            <a:off x="1169643" y="5492689"/>
            <a:ext cx="307543" cy="523220"/>
          </a:xfrm>
          <a:prstGeom prst="rect">
            <a:avLst/>
          </a:prstGeom>
          <a:noFill/>
        </p:spPr>
        <p:txBody>
          <a:bodyPr wrap="square">
            <a:spAutoFit/>
          </a:bodyPr>
          <a:lstStyle/>
          <a:p>
            <a:r>
              <a:rPr lang="sv-SE" sz="2800" b="1" dirty="0"/>
              <a:t>3</a:t>
            </a:r>
          </a:p>
        </p:txBody>
      </p:sp>
    </p:spTree>
    <p:extLst>
      <p:ext uri="{BB962C8B-B14F-4D97-AF65-F5344CB8AC3E}">
        <p14:creationId xmlns:p14="http://schemas.microsoft.com/office/powerpoint/2010/main" val="1056488102"/>
      </p:ext>
    </p:extLst>
  </p:cSld>
  <p:clrMapOvr>
    <a:masterClrMapping/>
  </p:clrMapOvr>
  <p:transition spd="slow" advClick="0" advTm="1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10;&#10;Automatiskt genererad beskrivning">
            <a:extLst>
              <a:ext uri="{FF2B5EF4-FFF2-40B4-BE49-F238E27FC236}">
                <a16:creationId xmlns:a16="http://schemas.microsoft.com/office/drawing/2014/main" id="{43BA7CBA-6139-40BE-AC2E-B6CBA1C33B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381" y="437341"/>
            <a:ext cx="2946646" cy="5656554"/>
          </a:xfrm>
          <a:prstGeom prst="rect">
            <a:avLst/>
          </a:prstGeom>
        </p:spPr>
      </p:pic>
      <p:pic>
        <p:nvPicPr>
          <p:cNvPr id="4" name="Bildobjekt 3" descr="En bild som visar natur, växt, träd&#10;&#10;Automatiskt genererad beskrivning">
            <a:extLst>
              <a:ext uri="{FF2B5EF4-FFF2-40B4-BE49-F238E27FC236}">
                <a16:creationId xmlns:a16="http://schemas.microsoft.com/office/drawing/2014/main" id="{88E1BE16-12F5-4BD0-BD83-E1134738E3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4415" y="0"/>
            <a:ext cx="3663219" cy="6858000"/>
          </a:xfrm>
          <a:prstGeom prst="rect">
            <a:avLst/>
          </a:prstGeom>
        </p:spPr>
      </p:pic>
      <p:sp>
        <p:nvSpPr>
          <p:cNvPr id="6" name="textruta 5">
            <a:extLst>
              <a:ext uri="{FF2B5EF4-FFF2-40B4-BE49-F238E27FC236}">
                <a16:creationId xmlns:a16="http://schemas.microsoft.com/office/drawing/2014/main" id="{7F7E33F6-8339-466A-9C8D-C8F2879FCC64}"/>
              </a:ext>
            </a:extLst>
          </p:cNvPr>
          <p:cNvSpPr txBox="1"/>
          <p:nvPr/>
        </p:nvSpPr>
        <p:spPr>
          <a:xfrm>
            <a:off x="8307637" y="6596390"/>
            <a:ext cx="1598364"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8" name="textruta 7">
            <a:extLst>
              <a:ext uri="{FF2B5EF4-FFF2-40B4-BE49-F238E27FC236}">
                <a16:creationId xmlns:a16="http://schemas.microsoft.com/office/drawing/2014/main" id="{0C474905-2ACD-4278-A48F-77E0CBEAFE0D}"/>
              </a:ext>
            </a:extLst>
          </p:cNvPr>
          <p:cNvSpPr txBox="1"/>
          <p:nvPr/>
        </p:nvSpPr>
        <p:spPr>
          <a:xfrm>
            <a:off x="97129" y="68007"/>
            <a:ext cx="1646668" cy="369332"/>
          </a:xfrm>
          <a:prstGeom prst="rect">
            <a:avLst/>
          </a:prstGeom>
          <a:noFill/>
        </p:spPr>
        <p:txBody>
          <a:bodyPr wrap="square">
            <a:spAutoFit/>
          </a:bodyPr>
          <a:lstStyle/>
          <a:p>
            <a:r>
              <a:rPr lang="sv-SE" sz="1800" b="1" u="sng" dirty="0"/>
              <a:t>BLÅ – HÅL </a:t>
            </a:r>
            <a:r>
              <a:rPr lang="sv-SE" b="1" u="sng" dirty="0"/>
              <a:t>5</a:t>
            </a:r>
            <a:endParaRPr lang="sv-SE" sz="1800" b="1" u="sng" dirty="0"/>
          </a:p>
        </p:txBody>
      </p:sp>
      <p:sp>
        <p:nvSpPr>
          <p:cNvPr id="9" name="textruta 8">
            <a:extLst>
              <a:ext uri="{FF2B5EF4-FFF2-40B4-BE49-F238E27FC236}">
                <a16:creationId xmlns:a16="http://schemas.microsoft.com/office/drawing/2014/main" id="{54144B2E-23CC-4EDD-A58B-E85C699D6F55}"/>
              </a:ext>
            </a:extLst>
          </p:cNvPr>
          <p:cNvSpPr txBox="1"/>
          <p:nvPr/>
        </p:nvSpPr>
        <p:spPr>
          <a:xfrm>
            <a:off x="3288575" y="746621"/>
            <a:ext cx="2852624" cy="3970318"/>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Nytt greenområde 2020/2021.</a:t>
            </a:r>
          </a:p>
          <a:p>
            <a:pPr marL="342900" indent="-342900">
              <a:buAutoNum type="arabicPeriod"/>
            </a:pPr>
            <a:r>
              <a:rPr lang="sv-SE" sz="1400" dirty="0"/>
              <a:t>Önskvärt med gallring/rensning av träd runt greenområdet för bättre ljusinsläpp och luftcirkulation.</a:t>
            </a:r>
          </a:p>
          <a:p>
            <a:pPr marL="342900" indent="-342900">
              <a:buAutoNum type="arabicPeriod"/>
            </a:pPr>
            <a:r>
              <a:rPr lang="sv-SE" sz="1400" dirty="0"/>
              <a:t>Utvidgning av gul tee genom ändring av väg samt förlängning av röd tee. </a:t>
            </a:r>
          </a:p>
          <a:p>
            <a:endParaRPr lang="sv-SE" sz="1400" dirty="0"/>
          </a:p>
          <a:p>
            <a:r>
              <a:rPr lang="sv-SE" sz="1400" b="1" i="1" dirty="0"/>
              <a:t>Övriga synpunkter från Banutvecklingsgruppen &amp; </a:t>
            </a:r>
            <a:r>
              <a:rPr lang="sv-SE" sz="1400" b="1" i="1" dirty="0" err="1"/>
              <a:t>Banpersonalen</a:t>
            </a:r>
            <a:r>
              <a:rPr lang="sv-SE" sz="1400" b="1" i="1" dirty="0"/>
              <a:t> (underhåll/design)</a:t>
            </a:r>
          </a:p>
          <a:p>
            <a:r>
              <a:rPr lang="sv-SE" sz="1400" i="1" dirty="0"/>
              <a:t>-flytta väg mot gärdsgård/stenmur vilket ger bättre placering av röd tee.</a:t>
            </a:r>
          </a:p>
          <a:p>
            <a:r>
              <a:rPr lang="sv-SE" sz="1400" i="1" dirty="0"/>
              <a:t>-breddning av gul och röd tee</a:t>
            </a:r>
          </a:p>
          <a:p>
            <a:pPr marL="342900" indent="-342900">
              <a:buAutoNum type="arabicPeriod"/>
            </a:pPr>
            <a:endParaRPr lang="sv-SE" sz="1400" dirty="0"/>
          </a:p>
        </p:txBody>
      </p:sp>
      <p:sp>
        <p:nvSpPr>
          <p:cNvPr id="23" name="textruta 22">
            <a:extLst>
              <a:ext uri="{FF2B5EF4-FFF2-40B4-BE49-F238E27FC236}">
                <a16:creationId xmlns:a16="http://schemas.microsoft.com/office/drawing/2014/main" id="{426CB5CB-424A-4E89-BD0C-97132ABA05A5}"/>
              </a:ext>
            </a:extLst>
          </p:cNvPr>
          <p:cNvSpPr txBox="1"/>
          <p:nvPr/>
        </p:nvSpPr>
        <p:spPr>
          <a:xfrm>
            <a:off x="8307637" y="812181"/>
            <a:ext cx="308270" cy="523220"/>
          </a:xfrm>
          <a:prstGeom prst="rect">
            <a:avLst/>
          </a:prstGeom>
          <a:noFill/>
        </p:spPr>
        <p:txBody>
          <a:bodyPr wrap="square" rtlCol="0">
            <a:spAutoFit/>
          </a:bodyPr>
          <a:lstStyle/>
          <a:p>
            <a:r>
              <a:rPr lang="sv-SE" sz="2800" b="1" dirty="0">
                <a:solidFill>
                  <a:srgbClr val="FFC000"/>
                </a:solidFill>
              </a:rPr>
              <a:t>1</a:t>
            </a:r>
          </a:p>
        </p:txBody>
      </p:sp>
      <p:sp>
        <p:nvSpPr>
          <p:cNvPr id="24" name="textruta 23">
            <a:extLst>
              <a:ext uri="{FF2B5EF4-FFF2-40B4-BE49-F238E27FC236}">
                <a16:creationId xmlns:a16="http://schemas.microsoft.com/office/drawing/2014/main" id="{EA0DD4CD-2572-43E4-A777-7DB443D279DA}"/>
              </a:ext>
            </a:extLst>
          </p:cNvPr>
          <p:cNvSpPr txBox="1"/>
          <p:nvPr/>
        </p:nvSpPr>
        <p:spPr>
          <a:xfrm>
            <a:off x="8615906" y="1624362"/>
            <a:ext cx="270370" cy="523220"/>
          </a:xfrm>
          <a:prstGeom prst="rect">
            <a:avLst/>
          </a:prstGeom>
          <a:noFill/>
        </p:spPr>
        <p:txBody>
          <a:bodyPr wrap="square" rtlCol="0">
            <a:spAutoFit/>
          </a:bodyPr>
          <a:lstStyle/>
          <a:p>
            <a:r>
              <a:rPr lang="sv-SE" sz="2800" b="1" dirty="0">
                <a:solidFill>
                  <a:srgbClr val="FFC000"/>
                </a:solidFill>
              </a:rPr>
              <a:t>2</a:t>
            </a:r>
          </a:p>
        </p:txBody>
      </p:sp>
      <p:sp>
        <p:nvSpPr>
          <p:cNvPr id="25" name="textruta 24">
            <a:extLst>
              <a:ext uri="{FF2B5EF4-FFF2-40B4-BE49-F238E27FC236}">
                <a16:creationId xmlns:a16="http://schemas.microsoft.com/office/drawing/2014/main" id="{4006486B-77E0-4A54-8F73-977CD0C89A4C}"/>
              </a:ext>
            </a:extLst>
          </p:cNvPr>
          <p:cNvSpPr txBox="1"/>
          <p:nvPr/>
        </p:nvSpPr>
        <p:spPr>
          <a:xfrm>
            <a:off x="7032829" y="4523985"/>
            <a:ext cx="379427" cy="523220"/>
          </a:xfrm>
          <a:prstGeom prst="rect">
            <a:avLst/>
          </a:prstGeom>
          <a:noFill/>
        </p:spPr>
        <p:txBody>
          <a:bodyPr wrap="square" rtlCol="0">
            <a:spAutoFit/>
          </a:bodyPr>
          <a:lstStyle/>
          <a:p>
            <a:r>
              <a:rPr lang="sv-SE" sz="2800" b="1" dirty="0">
                <a:solidFill>
                  <a:srgbClr val="FFC000"/>
                </a:solidFill>
              </a:rPr>
              <a:t>3</a:t>
            </a:r>
          </a:p>
        </p:txBody>
      </p:sp>
      <p:sp>
        <p:nvSpPr>
          <p:cNvPr id="26" name="textruta 25">
            <a:extLst>
              <a:ext uri="{FF2B5EF4-FFF2-40B4-BE49-F238E27FC236}">
                <a16:creationId xmlns:a16="http://schemas.microsoft.com/office/drawing/2014/main" id="{8E3028F6-4567-4C7B-B723-8F707E7901B5}"/>
              </a:ext>
            </a:extLst>
          </p:cNvPr>
          <p:cNvSpPr txBox="1"/>
          <p:nvPr/>
        </p:nvSpPr>
        <p:spPr>
          <a:xfrm>
            <a:off x="7331784" y="5893812"/>
            <a:ext cx="264690" cy="523220"/>
          </a:xfrm>
          <a:prstGeom prst="rect">
            <a:avLst/>
          </a:prstGeom>
          <a:noFill/>
        </p:spPr>
        <p:txBody>
          <a:bodyPr wrap="square" rtlCol="0">
            <a:spAutoFit/>
          </a:bodyPr>
          <a:lstStyle/>
          <a:p>
            <a:r>
              <a:rPr lang="sv-SE" sz="2800" b="1" dirty="0">
                <a:solidFill>
                  <a:srgbClr val="FFC000"/>
                </a:solidFill>
              </a:rPr>
              <a:t>3</a:t>
            </a:r>
          </a:p>
        </p:txBody>
      </p:sp>
      <p:sp>
        <p:nvSpPr>
          <p:cNvPr id="27" name="textruta 26">
            <a:extLst>
              <a:ext uri="{FF2B5EF4-FFF2-40B4-BE49-F238E27FC236}">
                <a16:creationId xmlns:a16="http://schemas.microsoft.com/office/drawing/2014/main" id="{2935B96A-0120-46C0-A7ED-939A99C92D79}"/>
              </a:ext>
            </a:extLst>
          </p:cNvPr>
          <p:cNvSpPr txBox="1"/>
          <p:nvPr/>
        </p:nvSpPr>
        <p:spPr>
          <a:xfrm>
            <a:off x="9011208" y="746620"/>
            <a:ext cx="422461" cy="523220"/>
          </a:xfrm>
          <a:prstGeom prst="rect">
            <a:avLst/>
          </a:prstGeom>
          <a:noFill/>
        </p:spPr>
        <p:txBody>
          <a:bodyPr wrap="square" rtlCol="0">
            <a:spAutoFit/>
          </a:bodyPr>
          <a:lstStyle/>
          <a:p>
            <a:r>
              <a:rPr lang="sv-SE" sz="2800" b="1" dirty="0">
                <a:solidFill>
                  <a:srgbClr val="FFC000"/>
                </a:solidFill>
              </a:rPr>
              <a:t>2</a:t>
            </a:r>
          </a:p>
        </p:txBody>
      </p:sp>
      <p:cxnSp>
        <p:nvCxnSpPr>
          <p:cNvPr id="29" name="Rak koppling 28">
            <a:extLst>
              <a:ext uri="{FF2B5EF4-FFF2-40B4-BE49-F238E27FC236}">
                <a16:creationId xmlns:a16="http://schemas.microsoft.com/office/drawing/2014/main" id="{8872F5F1-C169-41BA-A99F-A670E3DCA766}"/>
              </a:ext>
            </a:extLst>
          </p:cNvPr>
          <p:cNvCxnSpPr>
            <a:cxnSpLocks/>
          </p:cNvCxnSpPr>
          <p:nvPr/>
        </p:nvCxnSpPr>
        <p:spPr>
          <a:xfrm>
            <a:off x="7017403" y="6017543"/>
            <a:ext cx="238562" cy="8963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0" name="Rak koppling 29">
            <a:extLst>
              <a:ext uri="{FF2B5EF4-FFF2-40B4-BE49-F238E27FC236}">
                <a16:creationId xmlns:a16="http://schemas.microsoft.com/office/drawing/2014/main" id="{0C000DCA-A297-4A2A-A77B-C8FAE33D2DB5}"/>
              </a:ext>
            </a:extLst>
          </p:cNvPr>
          <p:cNvCxnSpPr>
            <a:cxnSpLocks/>
          </p:cNvCxnSpPr>
          <p:nvPr/>
        </p:nvCxnSpPr>
        <p:spPr>
          <a:xfrm flipV="1">
            <a:off x="7125324" y="6107180"/>
            <a:ext cx="130641" cy="49067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3" name="Rak koppling 32">
            <a:extLst>
              <a:ext uri="{FF2B5EF4-FFF2-40B4-BE49-F238E27FC236}">
                <a16:creationId xmlns:a16="http://schemas.microsoft.com/office/drawing/2014/main" id="{C4C5024A-6E05-4863-86F6-24D9A41E1DA5}"/>
              </a:ext>
            </a:extLst>
          </p:cNvPr>
          <p:cNvCxnSpPr>
            <a:cxnSpLocks/>
          </p:cNvCxnSpPr>
          <p:nvPr/>
        </p:nvCxnSpPr>
        <p:spPr>
          <a:xfrm>
            <a:off x="6893394" y="6506754"/>
            <a:ext cx="238562" cy="8963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5" name="Rak koppling 34">
            <a:extLst>
              <a:ext uri="{FF2B5EF4-FFF2-40B4-BE49-F238E27FC236}">
                <a16:creationId xmlns:a16="http://schemas.microsoft.com/office/drawing/2014/main" id="{747CB88B-48C3-43E1-91AB-EB28BD1D2531}"/>
              </a:ext>
            </a:extLst>
          </p:cNvPr>
          <p:cNvCxnSpPr>
            <a:cxnSpLocks/>
          </p:cNvCxnSpPr>
          <p:nvPr/>
        </p:nvCxnSpPr>
        <p:spPr>
          <a:xfrm>
            <a:off x="7131956" y="5035799"/>
            <a:ext cx="332173" cy="9036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6" name="Rak koppling 35">
            <a:extLst>
              <a:ext uri="{FF2B5EF4-FFF2-40B4-BE49-F238E27FC236}">
                <a16:creationId xmlns:a16="http://schemas.microsoft.com/office/drawing/2014/main" id="{6E403AC8-39E9-427E-9246-0AE9760BAA19}"/>
              </a:ext>
            </a:extLst>
          </p:cNvPr>
          <p:cNvCxnSpPr>
            <a:cxnSpLocks/>
          </p:cNvCxnSpPr>
          <p:nvPr/>
        </p:nvCxnSpPr>
        <p:spPr>
          <a:xfrm flipH="1">
            <a:off x="7395420" y="5126166"/>
            <a:ext cx="68709" cy="32667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8" name="Rak koppling 37">
            <a:extLst>
              <a:ext uri="{FF2B5EF4-FFF2-40B4-BE49-F238E27FC236}">
                <a16:creationId xmlns:a16="http://schemas.microsoft.com/office/drawing/2014/main" id="{8CA6ADD6-F23E-4C47-9132-00D48AD54DFF}"/>
              </a:ext>
            </a:extLst>
          </p:cNvPr>
          <p:cNvCxnSpPr>
            <a:cxnSpLocks/>
          </p:cNvCxnSpPr>
          <p:nvPr/>
        </p:nvCxnSpPr>
        <p:spPr>
          <a:xfrm flipV="1">
            <a:off x="7012674" y="5035798"/>
            <a:ext cx="119282" cy="41704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45" name="Rak pilkoppling 44">
            <a:extLst>
              <a:ext uri="{FF2B5EF4-FFF2-40B4-BE49-F238E27FC236}">
                <a16:creationId xmlns:a16="http://schemas.microsoft.com/office/drawing/2014/main" id="{6C7959AC-C9D5-4C5A-AD27-8DA4CF29BFBD}"/>
              </a:ext>
            </a:extLst>
          </p:cNvPr>
          <p:cNvCxnSpPr>
            <a:cxnSpLocks/>
          </p:cNvCxnSpPr>
          <p:nvPr/>
        </p:nvCxnSpPr>
        <p:spPr>
          <a:xfrm flipV="1">
            <a:off x="6645654" y="5567133"/>
            <a:ext cx="652389" cy="355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ruta 49">
            <a:extLst>
              <a:ext uri="{FF2B5EF4-FFF2-40B4-BE49-F238E27FC236}">
                <a16:creationId xmlns:a16="http://schemas.microsoft.com/office/drawing/2014/main" id="{18AF9250-6FA4-49A2-8610-697AF31E73E1}"/>
              </a:ext>
            </a:extLst>
          </p:cNvPr>
          <p:cNvSpPr txBox="1"/>
          <p:nvPr/>
        </p:nvSpPr>
        <p:spPr>
          <a:xfrm rot="20270735">
            <a:off x="6378523" y="5514132"/>
            <a:ext cx="1110449" cy="276999"/>
          </a:xfrm>
          <a:prstGeom prst="rect">
            <a:avLst/>
          </a:prstGeom>
          <a:noFill/>
        </p:spPr>
        <p:txBody>
          <a:bodyPr wrap="square">
            <a:spAutoFit/>
          </a:bodyPr>
          <a:lstStyle/>
          <a:p>
            <a:r>
              <a:rPr lang="sv-SE" sz="1200" b="1" dirty="0">
                <a:solidFill>
                  <a:srgbClr val="FFC000"/>
                </a:solidFill>
              </a:rPr>
              <a:t>Spelarväg</a:t>
            </a:r>
          </a:p>
        </p:txBody>
      </p:sp>
      <p:sp>
        <p:nvSpPr>
          <p:cNvPr id="28" name="textruta 27">
            <a:extLst>
              <a:ext uri="{FF2B5EF4-FFF2-40B4-BE49-F238E27FC236}">
                <a16:creationId xmlns:a16="http://schemas.microsoft.com/office/drawing/2014/main" id="{B926A1B6-66B2-4841-887E-835BF905E37B}"/>
              </a:ext>
            </a:extLst>
          </p:cNvPr>
          <p:cNvSpPr txBox="1"/>
          <p:nvPr/>
        </p:nvSpPr>
        <p:spPr>
          <a:xfrm>
            <a:off x="1854818" y="4612157"/>
            <a:ext cx="294794" cy="523220"/>
          </a:xfrm>
          <a:prstGeom prst="rect">
            <a:avLst/>
          </a:prstGeom>
          <a:noFill/>
        </p:spPr>
        <p:txBody>
          <a:bodyPr wrap="square">
            <a:spAutoFit/>
          </a:bodyPr>
          <a:lstStyle/>
          <a:p>
            <a:r>
              <a:rPr lang="sv-SE" sz="2800" b="1" dirty="0"/>
              <a:t>3</a:t>
            </a:r>
          </a:p>
        </p:txBody>
      </p:sp>
      <p:sp>
        <p:nvSpPr>
          <p:cNvPr id="31" name="textruta 30">
            <a:extLst>
              <a:ext uri="{FF2B5EF4-FFF2-40B4-BE49-F238E27FC236}">
                <a16:creationId xmlns:a16="http://schemas.microsoft.com/office/drawing/2014/main" id="{5A4AA4EA-A03B-41C8-9277-B7FD9131B8BC}"/>
              </a:ext>
            </a:extLst>
          </p:cNvPr>
          <p:cNvSpPr txBox="1"/>
          <p:nvPr/>
        </p:nvSpPr>
        <p:spPr>
          <a:xfrm>
            <a:off x="1628100" y="2043149"/>
            <a:ext cx="280844" cy="523220"/>
          </a:xfrm>
          <a:prstGeom prst="rect">
            <a:avLst/>
          </a:prstGeom>
          <a:noFill/>
        </p:spPr>
        <p:txBody>
          <a:bodyPr wrap="square">
            <a:spAutoFit/>
          </a:bodyPr>
          <a:lstStyle/>
          <a:p>
            <a:r>
              <a:rPr lang="sv-SE" sz="2800" b="1" dirty="0"/>
              <a:t>1</a:t>
            </a:r>
          </a:p>
        </p:txBody>
      </p:sp>
      <p:sp>
        <p:nvSpPr>
          <p:cNvPr id="32" name="textruta 31">
            <a:extLst>
              <a:ext uri="{FF2B5EF4-FFF2-40B4-BE49-F238E27FC236}">
                <a16:creationId xmlns:a16="http://schemas.microsoft.com/office/drawing/2014/main" id="{47EA8AC1-A187-4A40-BD57-09BCDEC3C752}"/>
              </a:ext>
            </a:extLst>
          </p:cNvPr>
          <p:cNvSpPr txBox="1"/>
          <p:nvPr/>
        </p:nvSpPr>
        <p:spPr>
          <a:xfrm>
            <a:off x="2324495" y="1510019"/>
            <a:ext cx="455824" cy="523220"/>
          </a:xfrm>
          <a:prstGeom prst="rect">
            <a:avLst/>
          </a:prstGeom>
          <a:noFill/>
        </p:spPr>
        <p:txBody>
          <a:bodyPr wrap="square">
            <a:spAutoFit/>
          </a:bodyPr>
          <a:lstStyle/>
          <a:p>
            <a:r>
              <a:rPr lang="sv-SE" sz="2800" b="1" dirty="0"/>
              <a:t>2</a:t>
            </a:r>
          </a:p>
        </p:txBody>
      </p:sp>
      <p:sp>
        <p:nvSpPr>
          <p:cNvPr id="10" name="Ellips 9">
            <a:extLst>
              <a:ext uri="{FF2B5EF4-FFF2-40B4-BE49-F238E27FC236}">
                <a16:creationId xmlns:a16="http://schemas.microsoft.com/office/drawing/2014/main" id="{A9EE80E6-710D-4C19-93A0-8E5EEC5F78FF}"/>
              </a:ext>
            </a:extLst>
          </p:cNvPr>
          <p:cNvSpPr/>
          <p:nvPr/>
        </p:nvSpPr>
        <p:spPr>
          <a:xfrm>
            <a:off x="1304421" y="1870745"/>
            <a:ext cx="845191" cy="111441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E87B7CE2-3B46-4A06-B541-E229B4FC27F7}"/>
              </a:ext>
            </a:extLst>
          </p:cNvPr>
          <p:cNvSpPr/>
          <p:nvPr/>
        </p:nvSpPr>
        <p:spPr>
          <a:xfrm>
            <a:off x="2202154" y="1510019"/>
            <a:ext cx="845191" cy="137160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E6A08119-2259-4561-8826-A4226CC46633}"/>
              </a:ext>
            </a:extLst>
          </p:cNvPr>
          <p:cNvSpPr/>
          <p:nvPr/>
        </p:nvSpPr>
        <p:spPr>
          <a:xfrm>
            <a:off x="1432223" y="3976383"/>
            <a:ext cx="845191" cy="121640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58060209"/>
      </p:ext>
    </p:extLst>
  </p:cSld>
  <p:clrMapOvr>
    <a:masterClrMapping/>
  </p:clrMapOvr>
  <p:transition spd="slow" advClick="0" advTm="1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karta&#10;&#10;Automatiskt genererad beskrivning">
            <a:extLst>
              <a:ext uri="{FF2B5EF4-FFF2-40B4-BE49-F238E27FC236}">
                <a16:creationId xmlns:a16="http://schemas.microsoft.com/office/drawing/2014/main" id="{3FC69E48-735A-4C06-9003-A663717429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050" y="834001"/>
            <a:ext cx="3078275" cy="5840468"/>
          </a:xfrm>
          <a:prstGeom prst="rect">
            <a:avLst/>
          </a:prstGeom>
        </p:spPr>
      </p:pic>
      <p:pic>
        <p:nvPicPr>
          <p:cNvPr id="4" name="Bildobjekt 3">
            <a:extLst>
              <a:ext uri="{FF2B5EF4-FFF2-40B4-BE49-F238E27FC236}">
                <a16:creationId xmlns:a16="http://schemas.microsoft.com/office/drawing/2014/main" id="{3013B972-5875-4CBE-8DF2-3DE9C47F4A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547" y="1828800"/>
            <a:ext cx="6702454" cy="5029200"/>
          </a:xfrm>
          <a:prstGeom prst="rect">
            <a:avLst/>
          </a:prstGeom>
        </p:spPr>
      </p:pic>
      <p:sp>
        <p:nvSpPr>
          <p:cNvPr id="7" name="textruta 6">
            <a:extLst>
              <a:ext uri="{FF2B5EF4-FFF2-40B4-BE49-F238E27FC236}">
                <a16:creationId xmlns:a16="http://schemas.microsoft.com/office/drawing/2014/main" id="{64C4FFB3-48CD-48BF-9648-0A1FB9AA2672}"/>
              </a:ext>
            </a:extLst>
          </p:cNvPr>
          <p:cNvSpPr txBox="1"/>
          <p:nvPr/>
        </p:nvSpPr>
        <p:spPr>
          <a:xfrm>
            <a:off x="8348340" y="6542637"/>
            <a:ext cx="1551157"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9" name="textruta 8">
            <a:extLst>
              <a:ext uri="{FF2B5EF4-FFF2-40B4-BE49-F238E27FC236}">
                <a16:creationId xmlns:a16="http://schemas.microsoft.com/office/drawing/2014/main" id="{C3101AFD-8F25-4CE4-9481-ADCA1747D6F9}"/>
              </a:ext>
            </a:extLst>
          </p:cNvPr>
          <p:cNvSpPr txBox="1"/>
          <p:nvPr/>
        </p:nvSpPr>
        <p:spPr>
          <a:xfrm>
            <a:off x="106050" y="83782"/>
            <a:ext cx="1448204" cy="369332"/>
          </a:xfrm>
          <a:prstGeom prst="rect">
            <a:avLst/>
          </a:prstGeom>
          <a:noFill/>
        </p:spPr>
        <p:txBody>
          <a:bodyPr wrap="square">
            <a:spAutoFit/>
          </a:bodyPr>
          <a:lstStyle/>
          <a:p>
            <a:r>
              <a:rPr lang="sv-SE" sz="1800" b="1" u="sng" dirty="0"/>
              <a:t>BLÅ – HÅL 6 </a:t>
            </a:r>
          </a:p>
        </p:txBody>
      </p:sp>
      <p:sp>
        <p:nvSpPr>
          <p:cNvPr id="10" name="textruta 9">
            <a:extLst>
              <a:ext uri="{FF2B5EF4-FFF2-40B4-BE49-F238E27FC236}">
                <a16:creationId xmlns:a16="http://schemas.microsoft.com/office/drawing/2014/main" id="{C64BB8EE-CDDA-41A8-B1F9-CBE0CD37E7B1}"/>
              </a:ext>
            </a:extLst>
          </p:cNvPr>
          <p:cNvSpPr txBox="1"/>
          <p:nvPr/>
        </p:nvSpPr>
        <p:spPr>
          <a:xfrm>
            <a:off x="3442108" y="184559"/>
            <a:ext cx="5589166" cy="1938993"/>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Nytt greenområde 2020/2021.</a:t>
            </a:r>
          </a:p>
          <a:p>
            <a:pPr marL="342900" indent="-342900">
              <a:buAutoNum type="arabicPeriod"/>
            </a:pPr>
            <a:r>
              <a:rPr lang="sv-SE" sz="1400" dirty="0"/>
              <a:t>Fairwaybunker ombygg 2021. </a:t>
            </a:r>
          </a:p>
          <a:p>
            <a:pPr marL="342900" indent="-342900">
              <a:buAutoNum type="arabicPeriod"/>
            </a:pPr>
            <a:r>
              <a:rPr lang="sv-SE" sz="1400" dirty="0"/>
              <a:t>Tee område matta. Ej möjligt med </a:t>
            </a:r>
            <a:r>
              <a:rPr lang="sv-SE" sz="1400" dirty="0" err="1"/>
              <a:t>grästee</a:t>
            </a:r>
            <a:r>
              <a:rPr lang="sv-SE" dirty="0"/>
              <a:t>.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pPr marL="342900" indent="-342900">
              <a:buAutoNum type="arabicPeriod"/>
            </a:pPr>
            <a:endParaRPr lang="sv-SE" dirty="0"/>
          </a:p>
        </p:txBody>
      </p:sp>
      <p:sp>
        <p:nvSpPr>
          <p:cNvPr id="19" name="textruta 18">
            <a:extLst>
              <a:ext uri="{FF2B5EF4-FFF2-40B4-BE49-F238E27FC236}">
                <a16:creationId xmlns:a16="http://schemas.microsoft.com/office/drawing/2014/main" id="{06ECBB9A-1438-4561-B146-DFED29A9D544}"/>
              </a:ext>
            </a:extLst>
          </p:cNvPr>
          <p:cNvSpPr txBox="1"/>
          <p:nvPr/>
        </p:nvSpPr>
        <p:spPr>
          <a:xfrm>
            <a:off x="8772264" y="2334714"/>
            <a:ext cx="416092" cy="523220"/>
          </a:xfrm>
          <a:prstGeom prst="rect">
            <a:avLst/>
          </a:prstGeom>
          <a:noFill/>
        </p:spPr>
        <p:txBody>
          <a:bodyPr wrap="square" rtlCol="0">
            <a:spAutoFit/>
          </a:bodyPr>
          <a:lstStyle/>
          <a:p>
            <a:r>
              <a:rPr lang="sv-SE" sz="2800" b="1" dirty="0">
                <a:solidFill>
                  <a:srgbClr val="FFC000"/>
                </a:solidFill>
              </a:rPr>
              <a:t>1</a:t>
            </a:r>
          </a:p>
        </p:txBody>
      </p:sp>
      <p:sp>
        <p:nvSpPr>
          <p:cNvPr id="20" name="textruta 19">
            <a:extLst>
              <a:ext uri="{FF2B5EF4-FFF2-40B4-BE49-F238E27FC236}">
                <a16:creationId xmlns:a16="http://schemas.microsoft.com/office/drawing/2014/main" id="{D51A962E-5809-4F7F-8774-8C9357FCFC28}"/>
              </a:ext>
            </a:extLst>
          </p:cNvPr>
          <p:cNvSpPr txBox="1"/>
          <p:nvPr/>
        </p:nvSpPr>
        <p:spPr>
          <a:xfrm>
            <a:off x="7698088" y="2449758"/>
            <a:ext cx="356530" cy="523220"/>
          </a:xfrm>
          <a:prstGeom prst="rect">
            <a:avLst/>
          </a:prstGeom>
          <a:noFill/>
        </p:spPr>
        <p:txBody>
          <a:bodyPr wrap="square" rtlCol="0">
            <a:spAutoFit/>
          </a:bodyPr>
          <a:lstStyle/>
          <a:p>
            <a:r>
              <a:rPr lang="sv-SE" sz="2800" b="1" dirty="0">
                <a:solidFill>
                  <a:srgbClr val="FFC000"/>
                </a:solidFill>
              </a:rPr>
              <a:t>2</a:t>
            </a:r>
          </a:p>
        </p:txBody>
      </p:sp>
      <p:sp>
        <p:nvSpPr>
          <p:cNvPr id="21" name="textruta 20">
            <a:extLst>
              <a:ext uri="{FF2B5EF4-FFF2-40B4-BE49-F238E27FC236}">
                <a16:creationId xmlns:a16="http://schemas.microsoft.com/office/drawing/2014/main" id="{DABD0060-088C-42B5-A9E4-106946293BB0}"/>
              </a:ext>
            </a:extLst>
          </p:cNvPr>
          <p:cNvSpPr txBox="1"/>
          <p:nvPr/>
        </p:nvSpPr>
        <p:spPr>
          <a:xfrm>
            <a:off x="4861672" y="5243119"/>
            <a:ext cx="340802" cy="523220"/>
          </a:xfrm>
          <a:prstGeom prst="rect">
            <a:avLst/>
          </a:prstGeom>
          <a:noFill/>
        </p:spPr>
        <p:txBody>
          <a:bodyPr wrap="square" rtlCol="0">
            <a:spAutoFit/>
          </a:bodyPr>
          <a:lstStyle/>
          <a:p>
            <a:r>
              <a:rPr lang="sv-SE" sz="2800" b="1" dirty="0">
                <a:solidFill>
                  <a:srgbClr val="FFC000"/>
                </a:solidFill>
              </a:rPr>
              <a:t>3</a:t>
            </a:r>
          </a:p>
        </p:txBody>
      </p:sp>
      <p:sp>
        <p:nvSpPr>
          <p:cNvPr id="15" name="textruta 14">
            <a:extLst>
              <a:ext uri="{FF2B5EF4-FFF2-40B4-BE49-F238E27FC236}">
                <a16:creationId xmlns:a16="http://schemas.microsoft.com/office/drawing/2014/main" id="{107CD5D6-9504-4533-A9B2-50DB1B00E39D}"/>
              </a:ext>
            </a:extLst>
          </p:cNvPr>
          <p:cNvSpPr txBox="1"/>
          <p:nvPr/>
        </p:nvSpPr>
        <p:spPr>
          <a:xfrm>
            <a:off x="1932399" y="1714749"/>
            <a:ext cx="339099" cy="523220"/>
          </a:xfrm>
          <a:prstGeom prst="rect">
            <a:avLst/>
          </a:prstGeom>
          <a:noFill/>
        </p:spPr>
        <p:txBody>
          <a:bodyPr wrap="square">
            <a:spAutoFit/>
          </a:bodyPr>
          <a:lstStyle/>
          <a:p>
            <a:r>
              <a:rPr lang="sv-SE" sz="2800" b="1" dirty="0"/>
              <a:t>1</a:t>
            </a:r>
          </a:p>
        </p:txBody>
      </p:sp>
      <p:sp>
        <p:nvSpPr>
          <p:cNvPr id="16" name="textruta 15">
            <a:extLst>
              <a:ext uri="{FF2B5EF4-FFF2-40B4-BE49-F238E27FC236}">
                <a16:creationId xmlns:a16="http://schemas.microsoft.com/office/drawing/2014/main" id="{2FF3B0F2-E2B7-4BB0-87E0-1A455F59AC41}"/>
              </a:ext>
            </a:extLst>
          </p:cNvPr>
          <p:cNvSpPr txBox="1"/>
          <p:nvPr/>
        </p:nvSpPr>
        <p:spPr>
          <a:xfrm>
            <a:off x="1842416" y="5568511"/>
            <a:ext cx="475098" cy="523220"/>
          </a:xfrm>
          <a:prstGeom prst="rect">
            <a:avLst/>
          </a:prstGeom>
          <a:noFill/>
        </p:spPr>
        <p:txBody>
          <a:bodyPr wrap="square">
            <a:spAutoFit/>
          </a:bodyPr>
          <a:lstStyle/>
          <a:p>
            <a:r>
              <a:rPr lang="sv-SE" sz="2800" b="1" dirty="0"/>
              <a:t>3</a:t>
            </a:r>
          </a:p>
        </p:txBody>
      </p:sp>
      <p:sp>
        <p:nvSpPr>
          <p:cNvPr id="18" name="textruta 17">
            <a:extLst>
              <a:ext uri="{FF2B5EF4-FFF2-40B4-BE49-F238E27FC236}">
                <a16:creationId xmlns:a16="http://schemas.microsoft.com/office/drawing/2014/main" id="{00B71160-0518-490D-A7D3-3866E609B870}"/>
              </a:ext>
            </a:extLst>
          </p:cNvPr>
          <p:cNvSpPr txBox="1"/>
          <p:nvPr/>
        </p:nvSpPr>
        <p:spPr>
          <a:xfrm>
            <a:off x="1576535" y="2449758"/>
            <a:ext cx="412367" cy="523220"/>
          </a:xfrm>
          <a:prstGeom prst="rect">
            <a:avLst/>
          </a:prstGeom>
          <a:noFill/>
        </p:spPr>
        <p:txBody>
          <a:bodyPr wrap="square">
            <a:spAutoFit/>
          </a:bodyPr>
          <a:lstStyle/>
          <a:p>
            <a:r>
              <a:rPr lang="sv-SE" sz="2800" b="1" dirty="0"/>
              <a:t>2</a:t>
            </a:r>
          </a:p>
        </p:txBody>
      </p:sp>
      <p:sp>
        <p:nvSpPr>
          <p:cNvPr id="8" name="Ellips 7">
            <a:extLst>
              <a:ext uri="{FF2B5EF4-FFF2-40B4-BE49-F238E27FC236}">
                <a16:creationId xmlns:a16="http://schemas.microsoft.com/office/drawing/2014/main" id="{7075A8F8-C339-4661-A256-9DF69057F415}"/>
              </a:ext>
            </a:extLst>
          </p:cNvPr>
          <p:cNvSpPr/>
          <p:nvPr/>
        </p:nvSpPr>
        <p:spPr>
          <a:xfrm>
            <a:off x="1536062" y="1434691"/>
            <a:ext cx="875341" cy="97312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B2C8E94-F14E-4BB7-9606-B5ABA02D01F2}"/>
              </a:ext>
            </a:extLst>
          </p:cNvPr>
          <p:cNvSpPr/>
          <p:nvPr/>
        </p:nvSpPr>
        <p:spPr>
          <a:xfrm>
            <a:off x="1165546" y="2334714"/>
            <a:ext cx="741033" cy="63826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612A9988-A103-40A4-82A2-89511ED52F7F}"/>
              </a:ext>
            </a:extLst>
          </p:cNvPr>
          <p:cNvSpPr/>
          <p:nvPr/>
        </p:nvSpPr>
        <p:spPr>
          <a:xfrm>
            <a:off x="1494729" y="5003347"/>
            <a:ext cx="875341" cy="97312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82599152"/>
      </p:ext>
    </p:extLst>
  </p:cSld>
  <p:clrMapOvr>
    <a:masterClrMapping/>
  </p:clrMapOvr>
  <p:transition spd="slow" advClick="0" advTm="1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natur, berg&#10;&#10;Automatiskt genererad beskrivning">
            <a:extLst>
              <a:ext uri="{FF2B5EF4-FFF2-40B4-BE49-F238E27FC236}">
                <a16:creationId xmlns:a16="http://schemas.microsoft.com/office/drawing/2014/main" id="{DE266E09-B0AC-416E-B232-E9313CF6DC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4105" y="3352801"/>
            <a:ext cx="6787158" cy="3429000"/>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B4FE0DA6-4B35-4437-A04C-6B504F903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45"/>
          <a:stretch/>
        </p:blipFill>
        <p:spPr>
          <a:xfrm>
            <a:off x="75817" y="909819"/>
            <a:ext cx="3048288" cy="5828531"/>
          </a:xfrm>
          <a:prstGeom prst="rect">
            <a:avLst/>
          </a:prstGeom>
        </p:spPr>
      </p:pic>
      <p:sp>
        <p:nvSpPr>
          <p:cNvPr id="6" name="textruta 5">
            <a:extLst>
              <a:ext uri="{FF2B5EF4-FFF2-40B4-BE49-F238E27FC236}">
                <a16:creationId xmlns:a16="http://schemas.microsoft.com/office/drawing/2014/main" id="{121BF828-C1B6-45FD-BB08-E25018C54232}"/>
              </a:ext>
            </a:extLst>
          </p:cNvPr>
          <p:cNvSpPr txBox="1"/>
          <p:nvPr/>
        </p:nvSpPr>
        <p:spPr>
          <a:xfrm>
            <a:off x="3768924" y="447674"/>
            <a:ext cx="5945164" cy="2308324"/>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Bra greenområde. Inget behov av ombyggnation.</a:t>
            </a:r>
          </a:p>
          <a:p>
            <a:pPr marL="342900" indent="-342900">
              <a:buAutoNum type="arabicPeriod"/>
            </a:pPr>
            <a:r>
              <a:rPr lang="sv-SE" sz="1400" dirty="0"/>
              <a:t>Ny fairway bunker till vänster. </a:t>
            </a:r>
          </a:p>
          <a:p>
            <a:pPr marL="342900" indent="-342900">
              <a:buAutoNum type="arabicPeriod"/>
            </a:pPr>
            <a:r>
              <a:rPr lang="sv-SE" sz="1400" dirty="0"/>
              <a:t>Fairway bunker vid damm läggs igen.</a:t>
            </a:r>
          </a:p>
          <a:p>
            <a:pPr marL="342900" indent="-342900">
              <a:buAutoNum type="arabicPeriod"/>
            </a:pPr>
            <a:r>
              <a:rPr lang="sv-SE" sz="1400" dirty="0" err="1"/>
              <a:t>Teeområde</a:t>
            </a:r>
            <a:r>
              <a:rPr lang="sv-SE" sz="1400" dirty="0"/>
              <a:t> tillräckligt stort. Visst behov av dräneringsarbeten i området (underhåll).</a:t>
            </a:r>
          </a:p>
          <a:p>
            <a:endParaRPr lang="sv-SE" sz="1400" b="1" i="1" dirty="0"/>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-ny plantering av träd mot hål 7 röd slinga </a:t>
            </a:r>
            <a:r>
              <a:rPr lang="sv-SE" i="1" dirty="0"/>
              <a:t>  </a:t>
            </a:r>
          </a:p>
        </p:txBody>
      </p:sp>
      <p:sp>
        <p:nvSpPr>
          <p:cNvPr id="10" name="textruta 9">
            <a:extLst>
              <a:ext uri="{FF2B5EF4-FFF2-40B4-BE49-F238E27FC236}">
                <a16:creationId xmlns:a16="http://schemas.microsoft.com/office/drawing/2014/main" id="{6A4954D1-5A98-48F1-8EEB-CDAB47F1EB2D}"/>
              </a:ext>
            </a:extLst>
          </p:cNvPr>
          <p:cNvSpPr txBox="1"/>
          <p:nvPr/>
        </p:nvSpPr>
        <p:spPr>
          <a:xfrm>
            <a:off x="135589" y="78343"/>
            <a:ext cx="1570300" cy="369332"/>
          </a:xfrm>
          <a:prstGeom prst="rect">
            <a:avLst/>
          </a:prstGeom>
          <a:noFill/>
        </p:spPr>
        <p:txBody>
          <a:bodyPr wrap="square">
            <a:spAutoFit/>
          </a:bodyPr>
          <a:lstStyle/>
          <a:p>
            <a:r>
              <a:rPr lang="sv-SE" sz="1800" b="1" u="sng" dirty="0"/>
              <a:t>BLÅ – HÅL 7 </a:t>
            </a:r>
          </a:p>
        </p:txBody>
      </p:sp>
      <p:sp>
        <p:nvSpPr>
          <p:cNvPr id="9" name="textruta 8">
            <a:extLst>
              <a:ext uri="{FF2B5EF4-FFF2-40B4-BE49-F238E27FC236}">
                <a16:creationId xmlns:a16="http://schemas.microsoft.com/office/drawing/2014/main" id="{D7C8D9FA-2A76-48C3-8890-AEAC787CAABB}"/>
              </a:ext>
            </a:extLst>
          </p:cNvPr>
          <p:cNvSpPr txBox="1"/>
          <p:nvPr/>
        </p:nvSpPr>
        <p:spPr>
          <a:xfrm>
            <a:off x="7873881" y="6520191"/>
            <a:ext cx="1961260" cy="261610"/>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4" name="Ellips 3">
            <a:extLst>
              <a:ext uri="{FF2B5EF4-FFF2-40B4-BE49-F238E27FC236}">
                <a16:creationId xmlns:a16="http://schemas.microsoft.com/office/drawing/2014/main" id="{D8458644-2ADA-4838-9ADD-A6093C5258A8}"/>
              </a:ext>
            </a:extLst>
          </p:cNvPr>
          <p:cNvSpPr/>
          <p:nvPr/>
        </p:nvSpPr>
        <p:spPr>
          <a:xfrm rot="19492271">
            <a:off x="901651" y="2227628"/>
            <a:ext cx="211298" cy="1548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63483F1-01A3-4250-B75E-9644D3E68D85}"/>
              </a:ext>
            </a:extLst>
          </p:cNvPr>
          <p:cNvSpPr/>
          <p:nvPr/>
        </p:nvSpPr>
        <p:spPr>
          <a:xfrm rot="995963">
            <a:off x="4944985" y="6221558"/>
            <a:ext cx="211298" cy="1548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cxnSp>
        <p:nvCxnSpPr>
          <p:cNvPr id="13" name="Rak koppling 12">
            <a:extLst>
              <a:ext uri="{FF2B5EF4-FFF2-40B4-BE49-F238E27FC236}">
                <a16:creationId xmlns:a16="http://schemas.microsoft.com/office/drawing/2014/main" id="{0C7F2D1C-9047-4AC9-97C6-35BCE7E1F72D}"/>
              </a:ext>
            </a:extLst>
          </p:cNvPr>
          <p:cNvCxnSpPr/>
          <p:nvPr/>
        </p:nvCxnSpPr>
        <p:spPr>
          <a:xfrm flipH="1">
            <a:off x="1041295" y="1821915"/>
            <a:ext cx="177217" cy="180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4EEF1C53-8A0D-4A79-8F1B-EDE7921B0C54}"/>
              </a:ext>
            </a:extLst>
          </p:cNvPr>
          <p:cNvSpPr txBox="1"/>
          <p:nvPr/>
        </p:nvSpPr>
        <p:spPr>
          <a:xfrm>
            <a:off x="5135027" y="5737886"/>
            <a:ext cx="272642" cy="523220"/>
          </a:xfrm>
          <a:prstGeom prst="rect">
            <a:avLst/>
          </a:prstGeom>
          <a:noFill/>
        </p:spPr>
        <p:txBody>
          <a:bodyPr wrap="square" rtlCol="0">
            <a:spAutoFit/>
          </a:bodyPr>
          <a:lstStyle/>
          <a:p>
            <a:r>
              <a:rPr lang="sv-SE" sz="2800" b="1" dirty="0">
                <a:solidFill>
                  <a:srgbClr val="FFC000"/>
                </a:solidFill>
              </a:rPr>
              <a:t>2</a:t>
            </a:r>
          </a:p>
        </p:txBody>
      </p:sp>
      <p:sp>
        <p:nvSpPr>
          <p:cNvPr id="14" name="textruta 13">
            <a:extLst>
              <a:ext uri="{FF2B5EF4-FFF2-40B4-BE49-F238E27FC236}">
                <a16:creationId xmlns:a16="http://schemas.microsoft.com/office/drawing/2014/main" id="{6294476A-0824-4A7A-8D34-765243BB316E}"/>
              </a:ext>
            </a:extLst>
          </p:cNvPr>
          <p:cNvSpPr txBox="1"/>
          <p:nvPr/>
        </p:nvSpPr>
        <p:spPr>
          <a:xfrm>
            <a:off x="8720576" y="3927971"/>
            <a:ext cx="290249" cy="523220"/>
          </a:xfrm>
          <a:prstGeom prst="rect">
            <a:avLst/>
          </a:prstGeom>
          <a:noFill/>
        </p:spPr>
        <p:txBody>
          <a:bodyPr wrap="square">
            <a:spAutoFit/>
          </a:bodyPr>
          <a:lstStyle/>
          <a:p>
            <a:r>
              <a:rPr lang="sv-SE" sz="2800" b="1" dirty="0">
                <a:solidFill>
                  <a:srgbClr val="FFC000"/>
                </a:solidFill>
              </a:rPr>
              <a:t>4</a:t>
            </a:r>
          </a:p>
        </p:txBody>
      </p:sp>
      <p:sp>
        <p:nvSpPr>
          <p:cNvPr id="16" name="textruta 15">
            <a:extLst>
              <a:ext uri="{FF2B5EF4-FFF2-40B4-BE49-F238E27FC236}">
                <a16:creationId xmlns:a16="http://schemas.microsoft.com/office/drawing/2014/main" id="{0A0FC2D1-F30B-42A9-96A7-E756EF5D2595}"/>
              </a:ext>
            </a:extLst>
          </p:cNvPr>
          <p:cNvSpPr txBox="1"/>
          <p:nvPr/>
        </p:nvSpPr>
        <p:spPr>
          <a:xfrm>
            <a:off x="4220519" y="5732270"/>
            <a:ext cx="393627" cy="523220"/>
          </a:xfrm>
          <a:prstGeom prst="rect">
            <a:avLst/>
          </a:prstGeom>
          <a:noFill/>
        </p:spPr>
        <p:txBody>
          <a:bodyPr wrap="square">
            <a:spAutoFit/>
          </a:bodyPr>
          <a:lstStyle/>
          <a:p>
            <a:r>
              <a:rPr lang="sv-SE" sz="2800" b="1" dirty="0">
                <a:solidFill>
                  <a:srgbClr val="FFC000"/>
                </a:solidFill>
              </a:rPr>
              <a:t>3</a:t>
            </a:r>
          </a:p>
        </p:txBody>
      </p:sp>
      <p:sp>
        <p:nvSpPr>
          <p:cNvPr id="17" name="textruta 16">
            <a:extLst>
              <a:ext uri="{FF2B5EF4-FFF2-40B4-BE49-F238E27FC236}">
                <a16:creationId xmlns:a16="http://schemas.microsoft.com/office/drawing/2014/main" id="{B4046634-BB41-4641-9AA6-3E1DEBF644B1}"/>
              </a:ext>
            </a:extLst>
          </p:cNvPr>
          <p:cNvSpPr txBox="1"/>
          <p:nvPr/>
        </p:nvSpPr>
        <p:spPr>
          <a:xfrm>
            <a:off x="3607397" y="5364290"/>
            <a:ext cx="448156" cy="523220"/>
          </a:xfrm>
          <a:prstGeom prst="rect">
            <a:avLst/>
          </a:prstGeom>
          <a:noFill/>
        </p:spPr>
        <p:txBody>
          <a:bodyPr wrap="square">
            <a:spAutoFit/>
          </a:bodyPr>
          <a:lstStyle/>
          <a:p>
            <a:r>
              <a:rPr lang="sv-SE" sz="2800" b="1" dirty="0">
                <a:solidFill>
                  <a:srgbClr val="FFC000"/>
                </a:solidFill>
              </a:rPr>
              <a:t>1</a:t>
            </a:r>
          </a:p>
        </p:txBody>
      </p:sp>
      <p:sp>
        <p:nvSpPr>
          <p:cNvPr id="18" name="Ellips 17">
            <a:extLst>
              <a:ext uri="{FF2B5EF4-FFF2-40B4-BE49-F238E27FC236}">
                <a16:creationId xmlns:a16="http://schemas.microsoft.com/office/drawing/2014/main" id="{8B06AD30-5AFC-42F5-9A15-432A872A6B70}"/>
              </a:ext>
            </a:extLst>
          </p:cNvPr>
          <p:cNvSpPr/>
          <p:nvPr/>
        </p:nvSpPr>
        <p:spPr>
          <a:xfrm>
            <a:off x="1296526" y="872456"/>
            <a:ext cx="830083" cy="891442"/>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8CF2666A-220A-4388-8C6E-7440521D1CA7}"/>
              </a:ext>
            </a:extLst>
          </p:cNvPr>
          <p:cNvSpPr/>
          <p:nvPr/>
        </p:nvSpPr>
        <p:spPr>
          <a:xfrm>
            <a:off x="864582" y="1677799"/>
            <a:ext cx="497183" cy="37358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1F50524D-4094-4015-8A08-2848FE3D3249}"/>
              </a:ext>
            </a:extLst>
          </p:cNvPr>
          <p:cNvSpPr/>
          <p:nvPr/>
        </p:nvSpPr>
        <p:spPr>
          <a:xfrm>
            <a:off x="700576" y="2081275"/>
            <a:ext cx="613446" cy="55286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29725EA8-9D41-463D-B299-58B6CD2C5C4E}"/>
              </a:ext>
            </a:extLst>
          </p:cNvPr>
          <p:cNvSpPr/>
          <p:nvPr/>
        </p:nvSpPr>
        <p:spPr>
          <a:xfrm>
            <a:off x="1150099" y="4605557"/>
            <a:ext cx="706708" cy="159466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FE67A4D8-58A5-42CC-9F35-4BF7563EE8BE}"/>
              </a:ext>
            </a:extLst>
          </p:cNvPr>
          <p:cNvSpPr txBox="1"/>
          <p:nvPr/>
        </p:nvSpPr>
        <p:spPr>
          <a:xfrm>
            <a:off x="1239715" y="5141277"/>
            <a:ext cx="376125" cy="523220"/>
          </a:xfrm>
          <a:prstGeom prst="rect">
            <a:avLst/>
          </a:prstGeom>
          <a:noFill/>
        </p:spPr>
        <p:txBody>
          <a:bodyPr wrap="square">
            <a:spAutoFit/>
          </a:bodyPr>
          <a:lstStyle/>
          <a:p>
            <a:r>
              <a:rPr lang="sv-SE" sz="2800" b="1" dirty="0"/>
              <a:t>4</a:t>
            </a:r>
          </a:p>
        </p:txBody>
      </p:sp>
      <p:sp>
        <p:nvSpPr>
          <p:cNvPr id="27" name="textruta 26">
            <a:extLst>
              <a:ext uri="{FF2B5EF4-FFF2-40B4-BE49-F238E27FC236}">
                <a16:creationId xmlns:a16="http://schemas.microsoft.com/office/drawing/2014/main" id="{990CDEF5-8AF1-4F51-AA8D-835A8A008D3D}"/>
              </a:ext>
            </a:extLst>
          </p:cNvPr>
          <p:cNvSpPr txBox="1"/>
          <p:nvPr/>
        </p:nvSpPr>
        <p:spPr>
          <a:xfrm>
            <a:off x="877534" y="1572524"/>
            <a:ext cx="327521" cy="523220"/>
          </a:xfrm>
          <a:prstGeom prst="rect">
            <a:avLst/>
          </a:prstGeom>
          <a:noFill/>
        </p:spPr>
        <p:txBody>
          <a:bodyPr wrap="square">
            <a:spAutoFit/>
          </a:bodyPr>
          <a:lstStyle/>
          <a:p>
            <a:r>
              <a:rPr lang="sv-SE" sz="2800" b="1" dirty="0"/>
              <a:t>3</a:t>
            </a:r>
          </a:p>
        </p:txBody>
      </p:sp>
      <p:sp>
        <p:nvSpPr>
          <p:cNvPr id="29" name="textruta 28">
            <a:extLst>
              <a:ext uri="{FF2B5EF4-FFF2-40B4-BE49-F238E27FC236}">
                <a16:creationId xmlns:a16="http://schemas.microsoft.com/office/drawing/2014/main" id="{A579A61E-0E2D-4B90-8431-462B2AA699AF}"/>
              </a:ext>
            </a:extLst>
          </p:cNvPr>
          <p:cNvSpPr txBox="1"/>
          <p:nvPr/>
        </p:nvSpPr>
        <p:spPr>
          <a:xfrm>
            <a:off x="1025319" y="2140104"/>
            <a:ext cx="393289" cy="523220"/>
          </a:xfrm>
          <a:prstGeom prst="rect">
            <a:avLst/>
          </a:prstGeom>
          <a:noFill/>
        </p:spPr>
        <p:txBody>
          <a:bodyPr wrap="square">
            <a:spAutoFit/>
          </a:bodyPr>
          <a:lstStyle/>
          <a:p>
            <a:r>
              <a:rPr lang="sv-SE" sz="2800" b="1" dirty="0"/>
              <a:t>2</a:t>
            </a:r>
          </a:p>
        </p:txBody>
      </p:sp>
      <p:sp>
        <p:nvSpPr>
          <p:cNvPr id="31" name="textruta 30">
            <a:extLst>
              <a:ext uri="{FF2B5EF4-FFF2-40B4-BE49-F238E27FC236}">
                <a16:creationId xmlns:a16="http://schemas.microsoft.com/office/drawing/2014/main" id="{D16C8B84-4975-4BCB-BC29-629DD88E8A74}"/>
              </a:ext>
            </a:extLst>
          </p:cNvPr>
          <p:cNvSpPr txBox="1"/>
          <p:nvPr/>
        </p:nvSpPr>
        <p:spPr>
          <a:xfrm>
            <a:off x="1595519" y="1193503"/>
            <a:ext cx="376587" cy="523220"/>
          </a:xfrm>
          <a:prstGeom prst="rect">
            <a:avLst/>
          </a:prstGeom>
          <a:noFill/>
        </p:spPr>
        <p:txBody>
          <a:bodyPr wrap="square">
            <a:spAutoFit/>
          </a:bodyPr>
          <a:lstStyle/>
          <a:p>
            <a:r>
              <a:rPr lang="sv-SE" sz="2800" b="1" dirty="0"/>
              <a:t>1</a:t>
            </a:r>
          </a:p>
        </p:txBody>
      </p:sp>
    </p:spTree>
    <p:extLst>
      <p:ext uri="{BB962C8B-B14F-4D97-AF65-F5344CB8AC3E}">
        <p14:creationId xmlns:p14="http://schemas.microsoft.com/office/powerpoint/2010/main" val="2870709560"/>
      </p:ext>
    </p:extLst>
  </p:cSld>
  <p:clrMapOvr>
    <a:masterClrMapping/>
  </p:clrMapOvr>
  <p:transition spd="slow" advClick="0" advTm="1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CF2F1581-582B-480A-A2AA-773078900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0925" y="2741626"/>
            <a:ext cx="6315075" cy="4116374"/>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DE5F9406-0571-4B11-ADFC-A01F6DB53C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3"/>
          <a:stretch/>
        </p:blipFill>
        <p:spPr>
          <a:xfrm>
            <a:off x="0" y="644456"/>
            <a:ext cx="3483076" cy="6097688"/>
          </a:xfrm>
          <a:prstGeom prst="rect">
            <a:avLst/>
          </a:prstGeom>
        </p:spPr>
      </p:pic>
      <p:sp>
        <p:nvSpPr>
          <p:cNvPr id="6" name="textruta 5">
            <a:extLst>
              <a:ext uri="{FF2B5EF4-FFF2-40B4-BE49-F238E27FC236}">
                <a16:creationId xmlns:a16="http://schemas.microsoft.com/office/drawing/2014/main" id="{44C11655-02B7-4AA1-9AF8-5D6FB06A9BC1}"/>
              </a:ext>
            </a:extLst>
          </p:cNvPr>
          <p:cNvSpPr txBox="1"/>
          <p:nvPr/>
        </p:nvSpPr>
        <p:spPr>
          <a:xfrm>
            <a:off x="3934465" y="265366"/>
            <a:ext cx="5874394" cy="2677656"/>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Förslag till nytt greenområde tillsamman med Röd 6. Idéskiss redovisas i slutdokumentet. </a:t>
            </a:r>
          </a:p>
          <a:p>
            <a:pPr marL="342900" indent="-342900">
              <a:buAutoNum type="arabicPeriod"/>
            </a:pPr>
            <a:r>
              <a:rPr lang="sv-SE" sz="1400" dirty="0"/>
              <a:t>Ombyggnation av fairwaybunker. Bör delas upp i två mindre med omgivande kullar. </a:t>
            </a:r>
          </a:p>
          <a:p>
            <a:pPr marL="342900" indent="-342900">
              <a:buAutoNum type="arabicPeriod"/>
            </a:pPr>
            <a:r>
              <a:rPr lang="sv-SE" sz="1400" dirty="0"/>
              <a:t>Eventuell breddning/förlängning av både gul och röd tee.</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i="1" dirty="0"/>
              <a:t>-bra tee område behöver ej åtgärdas.</a:t>
            </a:r>
          </a:p>
          <a:p>
            <a:r>
              <a:rPr lang="sv-SE" sz="1400" i="1" dirty="0"/>
              <a:t>-en fairway bunker tillräckligt. </a:t>
            </a:r>
          </a:p>
          <a:p>
            <a:pPr marL="342900" indent="-342900">
              <a:buAutoNum type="arabicPeriod"/>
            </a:pPr>
            <a:endParaRPr lang="sv-SE" sz="1400" dirty="0"/>
          </a:p>
        </p:txBody>
      </p:sp>
      <p:sp>
        <p:nvSpPr>
          <p:cNvPr id="10" name="textruta 9">
            <a:extLst>
              <a:ext uri="{FF2B5EF4-FFF2-40B4-BE49-F238E27FC236}">
                <a16:creationId xmlns:a16="http://schemas.microsoft.com/office/drawing/2014/main" id="{D8A16F9A-3A92-4BA4-854F-145D662C83FF}"/>
              </a:ext>
            </a:extLst>
          </p:cNvPr>
          <p:cNvSpPr txBox="1"/>
          <p:nvPr/>
        </p:nvSpPr>
        <p:spPr>
          <a:xfrm>
            <a:off x="109584" y="108204"/>
            <a:ext cx="1444669" cy="369332"/>
          </a:xfrm>
          <a:prstGeom prst="rect">
            <a:avLst/>
          </a:prstGeom>
          <a:noFill/>
        </p:spPr>
        <p:txBody>
          <a:bodyPr wrap="square">
            <a:spAutoFit/>
          </a:bodyPr>
          <a:lstStyle/>
          <a:p>
            <a:r>
              <a:rPr lang="sv-SE" sz="1800" b="1" u="sng" dirty="0"/>
              <a:t>BLÅ – HÅL 8 </a:t>
            </a:r>
          </a:p>
        </p:txBody>
      </p:sp>
      <p:sp>
        <p:nvSpPr>
          <p:cNvPr id="9" name="textruta 8">
            <a:extLst>
              <a:ext uri="{FF2B5EF4-FFF2-40B4-BE49-F238E27FC236}">
                <a16:creationId xmlns:a16="http://schemas.microsoft.com/office/drawing/2014/main" id="{3A79FCA6-8707-46C9-8909-93255C69DD06}"/>
              </a:ext>
            </a:extLst>
          </p:cNvPr>
          <p:cNvSpPr txBox="1"/>
          <p:nvPr/>
        </p:nvSpPr>
        <p:spPr>
          <a:xfrm>
            <a:off x="8324338" y="6596390"/>
            <a:ext cx="1553599"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23" name="textruta 22">
            <a:extLst>
              <a:ext uri="{FF2B5EF4-FFF2-40B4-BE49-F238E27FC236}">
                <a16:creationId xmlns:a16="http://schemas.microsoft.com/office/drawing/2014/main" id="{4C69DA2A-F811-406A-81D4-CB07027657F1}"/>
              </a:ext>
            </a:extLst>
          </p:cNvPr>
          <p:cNvSpPr txBox="1"/>
          <p:nvPr/>
        </p:nvSpPr>
        <p:spPr>
          <a:xfrm>
            <a:off x="3948960" y="3167828"/>
            <a:ext cx="383587" cy="523220"/>
          </a:xfrm>
          <a:prstGeom prst="rect">
            <a:avLst/>
          </a:prstGeom>
          <a:noFill/>
        </p:spPr>
        <p:txBody>
          <a:bodyPr wrap="square" rtlCol="0">
            <a:spAutoFit/>
          </a:bodyPr>
          <a:lstStyle/>
          <a:p>
            <a:r>
              <a:rPr lang="sv-SE" sz="2800" b="1" dirty="0">
                <a:solidFill>
                  <a:srgbClr val="FFC000"/>
                </a:solidFill>
              </a:rPr>
              <a:t>1</a:t>
            </a:r>
          </a:p>
        </p:txBody>
      </p:sp>
      <p:sp>
        <p:nvSpPr>
          <p:cNvPr id="24" name="textruta 23">
            <a:extLst>
              <a:ext uri="{FF2B5EF4-FFF2-40B4-BE49-F238E27FC236}">
                <a16:creationId xmlns:a16="http://schemas.microsoft.com/office/drawing/2014/main" id="{AB7F2D32-1B92-4A75-92F3-392B01DEBF32}"/>
              </a:ext>
            </a:extLst>
          </p:cNvPr>
          <p:cNvSpPr txBox="1"/>
          <p:nvPr/>
        </p:nvSpPr>
        <p:spPr>
          <a:xfrm>
            <a:off x="5452196" y="3835594"/>
            <a:ext cx="477124" cy="523220"/>
          </a:xfrm>
          <a:prstGeom prst="rect">
            <a:avLst/>
          </a:prstGeom>
          <a:noFill/>
        </p:spPr>
        <p:txBody>
          <a:bodyPr wrap="square" rtlCol="0">
            <a:spAutoFit/>
          </a:bodyPr>
          <a:lstStyle/>
          <a:p>
            <a:r>
              <a:rPr lang="sv-SE" sz="2800" b="1" dirty="0">
                <a:solidFill>
                  <a:srgbClr val="FFC000"/>
                </a:solidFill>
              </a:rPr>
              <a:t>2</a:t>
            </a:r>
          </a:p>
        </p:txBody>
      </p:sp>
      <p:sp>
        <p:nvSpPr>
          <p:cNvPr id="25" name="textruta 24">
            <a:extLst>
              <a:ext uri="{FF2B5EF4-FFF2-40B4-BE49-F238E27FC236}">
                <a16:creationId xmlns:a16="http://schemas.microsoft.com/office/drawing/2014/main" id="{7456C9D5-C67E-4F9E-AD19-3F2EC7F20D85}"/>
              </a:ext>
            </a:extLst>
          </p:cNvPr>
          <p:cNvSpPr txBox="1"/>
          <p:nvPr/>
        </p:nvSpPr>
        <p:spPr>
          <a:xfrm>
            <a:off x="9498398" y="5772014"/>
            <a:ext cx="190850" cy="523220"/>
          </a:xfrm>
          <a:prstGeom prst="rect">
            <a:avLst/>
          </a:prstGeom>
          <a:noFill/>
        </p:spPr>
        <p:txBody>
          <a:bodyPr wrap="square" rtlCol="0">
            <a:spAutoFit/>
          </a:bodyPr>
          <a:lstStyle/>
          <a:p>
            <a:r>
              <a:rPr lang="sv-SE" sz="2800" b="1" dirty="0">
                <a:solidFill>
                  <a:srgbClr val="FFC000"/>
                </a:solidFill>
              </a:rPr>
              <a:t>3</a:t>
            </a:r>
          </a:p>
        </p:txBody>
      </p:sp>
      <p:sp>
        <p:nvSpPr>
          <p:cNvPr id="26" name="textruta 25">
            <a:extLst>
              <a:ext uri="{FF2B5EF4-FFF2-40B4-BE49-F238E27FC236}">
                <a16:creationId xmlns:a16="http://schemas.microsoft.com/office/drawing/2014/main" id="{C3B572DE-D5D6-467A-AFD8-FE1CF105F598}"/>
              </a:ext>
            </a:extLst>
          </p:cNvPr>
          <p:cNvSpPr txBox="1"/>
          <p:nvPr/>
        </p:nvSpPr>
        <p:spPr>
          <a:xfrm>
            <a:off x="8638408" y="5220166"/>
            <a:ext cx="490757" cy="523220"/>
          </a:xfrm>
          <a:prstGeom prst="rect">
            <a:avLst/>
          </a:prstGeom>
          <a:noFill/>
        </p:spPr>
        <p:txBody>
          <a:bodyPr wrap="square" rtlCol="0">
            <a:spAutoFit/>
          </a:bodyPr>
          <a:lstStyle/>
          <a:p>
            <a:r>
              <a:rPr lang="sv-SE" sz="2800" b="1" dirty="0">
                <a:solidFill>
                  <a:srgbClr val="FFC000"/>
                </a:solidFill>
              </a:rPr>
              <a:t>3</a:t>
            </a:r>
          </a:p>
        </p:txBody>
      </p:sp>
      <p:sp>
        <p:nvSpPr>
          <p:cNvPr id="27" name="Ellips 26">
            <a:extLst>
              <a:ext uri="{FF2B5EF4-FFF2-40B4-BE49-F238E27FC236}">
                <a16:creationId xmlns:a16="http://schemas.microsoft.com/office/drawing/2014/main" id="{E76F6BE8-6A5F-48B7-9553-EC11AEA416F9}"/>
              </a:ext>
            </a:extLst>
          </p:cNvPr>
          <p:cNvSpPr/>
          <p:nvPr/>
        </p:nvSpPr>
        <p:spPr>
          <a:xfrm rot="3285964">
            <a:off x="5430892" y="4470891"/>
            <a:ext cx="289421" cy="1158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D38718F4-A868-4B96-9F15-BC6996BF4DD5}"/>
              </a:ext>
            </a:extLst>
          </p:cNvPr>
          <p:cNvSpPr/>
          <p:nvPr/>
        </p:nvSpPr>
        <p:spPr>
          <a:xfrm rot="3285964">
            <a:off x="5176332" y="4199610"/>
            <a:ext cx="289421" cy="1158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20ACB182-F9FA-4F6B-B083-3361AC3D208B}"/>
              </a:ext>
            </a:extLst>
          </p:cNvPr>
          <p:cNvSpPr/>
          <p:nvPr/>
        </p:nvSpPr>
        <p:spPr>
          <a:xfrm rot="7417239">
            <a:off x="1056966" y="2232116"/>
            <a:ext cx="289421" cy="1158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8F15CD40-18E7-41CC-A49C-27C7FAE2BE09}"/>
              </a:ext>
            </a:extLst>
          </p:cNvPr>
          <p:cNvSpPr/>
          <p:nvPr/>
        </p:nvSpPr>
        <p:spPr>
          <a:xfrm rot="19090213">
            <a:off x="921388" y="2577802"/>
            <a:ext cx="235155" cy="1426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 name="Ellips 1">
            <a:extLst>
              <a:ext uri="{FF2B5EF4-FFF2-40B4-BE49-F238E27FC236}">
                <a16:creationId xmlns:a16="http://schemas.microsoft.com/office/drawing/2014/main" id="{48C9F795-746A-4BE3-AC50-A5C9C2587A1B}"/>
              </a:ext>
            </a:extLst>
          </p:cNvPr>
          <p:cNvSpPr/>
          <p:nvPr/>
        </p:nvSpPr>
        <p:spPr>
          <a:xfrm>
            <a:off x="748676" y="855949"/>
            <a:ext cx="1119114" cy="96567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CE3FC99E-F4CC-4BF9-AD1E-A121ED6B52E1}"/>
              </a:ext>
            </a:extLst>
          </p:cNvPr>
          <p:cNvSpPr/>
          <p:nvPr/>
        </p:nvSpPr>
        <p:spPr>
          <a:xfrm>
            <a:off x="777088" y="1907290"/>
            <a:ext cx="764359" cy="96567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899FD5F4-C997-44E8-940F-D77266219B6C}"/>
              </a:ext>
            </a:extLst>
          </p:cNvPr>
          <p:cNvSpPr/>
          <p:nvPr/>
        </p:nvSpPr>
        <p:spPr>
          <a:xfrm>
            <a:off x="1063817" y="4845465"/>
            <a:ext cx="1119114" cy="104027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AB21764D-3175-4F77-8C90-F3055D754090}"/>
              </a:ext>
            </a:extLst>
          </p:cNvPr>
          <p:cNvSpPr txBox="1"/>
          <p:nvPr/>
        </p:nvSpPr>
        <p:spPr>
          <a:xfrm>
            <a:off x="1425629" y="5103993"/>
            <a:ext cx="293361" cy="523220"/>
          </a:xfrm>
          <a:prstGeom prst="rect">
            <a:avLst/>
          </a:prstGeom>
          <a:noFill/>
        </p:spPr>
        <p:txBody>
          <a:bodyPr wrap="square">
            <a:spAutoFit/>
          </a:bodyPr>
          <a:lstStyle/>
          <a:p>
            <a:r>
              <a:rPr lang="sv-SE" sz="2800" b="1" dirty="0"/>
              <a:t>3</a:t>
            </a:r>
          </a:p>
        </p:txBody>
      </p:sp>
      <p:sp>
        <p:nvSpPr>
          <p:cNvPr id="32" name="textruta 31">
            <a:extLst>
              <a:ext uri="{FF2B5EF4-FFF2-40B4-BE49-F238E27FC236}">
                <a16:creationId xmlns:a16="http://schemas.microsoft.com/office/drawing/2014/main" id="{3B94EF75-890F-4DC2-8C43-FC5159DAD6FD}"/>
              </a:ext>
            </a:extLst>
          </p:cNvPr>
          <p:cNvSpPr txBox="1"/>
          <p:nvPr/>
        </p:nvSpPr>
        <p:spPr>
          <a:xfrm>
            <a:off x="1201676" y="1041409"/>
            <a:ext cx="370634" cy="523220"/>
          </a:xfrm>
          <a:prstGeom prst="rect">
            <a:avLst/>
          </a:prstGeom>
          <a:noFill/>
        </p:spPr>
        <p:txBody>
          <a:bodyPr wrap="square">
            <a:spAutoFit/>
          </a:bodyPr>
          <a:lstStyle/>
          <a:p>
            <a:r>
              <a:rPr lang="sv-SE" sz="2800" b="1" dirty="0"/>
              <a:t>1</a:t>
            </a:r>
          </a:p>
        </p:txBody>
      </p:sp>
      <p:sp>
        <p:nvSpPr>
          <p:cNvPr id="33" name="textruta 32">
            <a:extLst>
              <a:ext uri="{FF2B5EF4-FFF2-40B4-BE49-F238E27FC236}">
                <a16:creationId xmlns:a16="http://schemas.microsoft.com/office/drawing/2014/main" id="{7FFE8686-4A48-46FE-BF70-C0DD95F36F42}"/>
              </a:ext>
            </a:extLst>
          </p:cNvPr>
          <p:cNvSpPr txBox="1"/>
          <p:nvPr/>
        </p:nvSpPr>
        <p:spPr>
          <a:xfrm>
            <a:off x="1230344" y="2199966"/>
            <a:ext cx="341966"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2118896557"/>
      </p:ext>
    </p:extLst>
  </p:cSld>
  <p:clrMapOvr>
    <a:masterClrMapping/>
  </p:clrMapOvr>
  <p:transition spd="slow" advClick="0" advTm="1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räd, utomhus, natur&#10;&#10;Automatiskt genererad beskrivning">
            <a:extLst>
              <a:ext uri="{FF2B5EF4-FFF2-40B4-BE49-F238E27FC236}">
                <a16:creationId xmlns:a16="http://schemas.microsoft.com/office/drawing/2014/main" id="{D8FE7839-8438-4C18-AF0B-8DB4995F47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05249" y="75818"/>
            <a:ext cx="4141512" cy="6742087"/>
          </a:xfrm>
          <a:prstGeom prst="rect">
            <a:avLst/>
          </a:prstGeom>
        </p:spPr>
      </p:pic>
      <p:pic>
        <p:nvPicPr>
          <p:cNvPr id="5" name="Bildobjekt 4" descr="En bild som visar karta&#10;&#10;Automatiskt genererad beskrivning">
            <a:extLst>
              <a:ext uri="{FF2B5EF4-FFF2-40B4-BE49-F238E27FC236}">
                <a16:creationId xmlns:a16="http://schemas.microsoft.com/office/drawing/2014/main" id="{0BA35555-E5BF-40E4-A268-5D80E1AC2E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40" y="521251"/>
            <a:ext cx="3411777" cy="6226576"/>
          </a:xfrm>
          <a:prstGeom prst="rect">
            <a:avLst/>
          </a:prstGeom>
        </p:spPr>
      </p:pic>
      <p:sp>
        <p:nvSpPr>
          <p:cNvPr id="7" name="textruta 6">
            <a:extLst>
              <a:ext uri="{FF2B5EF4-FFF2-40B4-BE49-F238E27FC236}">
                <a16:creationId xmlns:a16="http://schemas.microsoft.com/office/drawing/2014/main" id="{266F6EEB-2522-4A74-A81D-FEF95577A3ED}"/>
              </a:ext>
            </a:extLst>
          </p:cNvPr>
          <p:cNvSpPr txBox="1"/>
          <p:nvPr/>
        </p:nvSpPr>
        <p:spPr>
          <a:xfrm>
            <a:off x="3032689" y="116065"/>
            <a:ext cx="2691513" cy="5693865"/>
          </a:xfrm>
          <a:prstGeom prst="rect">
            <a:avLst/>
          </a:prstGeom>
          <a:noFill/>
        </p:spPr>
        <p:txBody>
          <a:bodyPr wrap="square" rtlCol="0">
            <a:spAutoFit/>
          </a:bodyPr>
          <a:lstStyle/>
          <a:p>
            <a:r>
              <a:rPr lang="sv-SE" sz="1400" b="1" i="1" dirty="0"/>
              <a:t>Förslag från Golfbanearkitekten avseende designförändringar</a:t>
            </a:r>
            <a:endParaRPr lang="sv-SE" sz="1400" dirty="0"/>
          </a:p>
          <a:p>
            <a:pPr marL="342900" indent="-342900">
              <a:buAutoNum type="arabicPeriod"/>
            </a:pPr>
            <a:r>
              <a:rPr lang="sv-SE" sz="1400" dirty="0"/>
              <a:t>Greenområdet kunde kompletteras med ett antal kullar och avrinningsytor för att höja spelupplevelsen. </a:t>
            </a:r>
          </a:p>
          <a:p>
            <a:pPr marL="342900" indent="-342900">
              <a:buAutoNum type="arabicPeriod"/>
            </a:pPr>
            <a:r>
              <a:rPr lang="sv-SE" sz="1400" dirty="0"/>
              <a:t>Området framför dammen bearbetas för bättre spelkvalitet (underhåll/skötsel).</a:t>
            </a:r>
          </a:p>
          <a:p>
            <a:pPr marL="342900" indent="-342900">
              <a:buAutoNum type="arabicPeriod"/>
            </a:pPr>
            <a:r>
              <a:rPr lang="sv-SE" sz="1400" dirty="0"/>
              <a:t>Tee väl tilltaget men önskvärt med någon form av åtskillnad mot Röd 9. Översyn för eventuella åtgärder avseende jämnhet.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b="1" i="1" dirty="0"/>
              <a:t>-breddning av bakre delen av gul tee.</a:t>
            </a:r>
          </a:p>
          <a:p>
            <a:r>
              <a:rPr lang="sv-SE" sz="1400" b="1" i="1" dirty="0"/>
              <a:t>-generell gallring av träd tee runt green och fairway för ljusinsläpp/luftcirkulation.</a:t>
            </a:r>
          </a:p>
          <a:p>
            <a:r>
              <a:rPr lang="sv-SE" sz="1400" b="1" i="1" dirty="0"/>
              <a:t>-förlängning av röd tee.</a:t>
            </a:r>
          </a:p>
          <a:p>
            <a:pPr marL="342900" indent="-342900">
              <a:buAutoNum type="arabicPeriod"/>
            </a:pPr>
            <a:endParaRPr lang="sv-SE" sz="1400" dirty="0"/>
          </a:p>
        </p:txBody>
      </p:sp>
      <p:sp>
        <p:nvSpPr>
          <p:cNvPr id="11" name="textruta 10">
            <a:extLst>
              <a:ext uri="{FF2B5EF4-FFF2-40B4-BE49-F238E27FC236}">
                <a16:creationId xmlns:a16="http://schemas.microsoft.com/office/drawing/2014/main" id="{3816A802-EC50-4EAB-8A5C-8124ABED0CAA}"/>
              </a:ext>
            </a:extLst>
          </p:cNvPr>
          <p:cNvSpPr txBox="1"/>
          <p:nvPr/>
        </p:nvSpPr>
        <p:spPr>
          <a:xfrm>
            <a:off x="-1" y="59031"/>
            <a:ext cx="1412097" cy="369332"/>
          </a:xfrm>
          <a:prstGeom prst="rect">
            <a:avLst/>
          </a:prstGeom>
          <a:noFill/>
        </p:spPr>
        <p:txBody>
          <a:bodyPr wrap="square">
            <a:spAutoFit/>
          </a:bodyPr>
          <a:lstStyle/>
          <a:p>
            <a:r>
              <a:rPr lang="sv-SE" sz="1800" b="1" u="sng" dirty="0"/>
              <a:t>BLÅ – HÅL 9 </a:t>
            </a:r>
          </a:p>
        </p:txBody>
      </p:sp>
      <p:sp>
        <p:nvSpPr>
          <p:cNvPr id="8" name="textruta 7">
            <a:extLst>
              <a:ext uri="{FF2B5EF4-FFF2-40B4-BE49-F238E27FC236}">
                <a16:creationId xmlns:a16="http://schemas.microsoft.com/office/drawing/2014/main" id="{8B8E2669-F09C-47E1-B01B-4FB52F69934F}"/>
              </a:ext>
            </a:extLst>
          </p:cNvPr>
          <p:cNvSpPr txBox="1"/>
          <p:nvPr/>
        </p:nvSpPr>
        <p:spPr>
          <a:xfrm>
            <a:off x="8422941" y="6596390"/>
            <a:ext cx="1569397" cy="430887"/>
          </a:xfrm>
          <a:prstGeom prst="rect">
            <a:avLst/>
          </a:prstGeom>
          <a:noFill/>
        </p:spPr>
        <p:txBody>
          <a:bodyPr wrap="square">
            <a:spAutoFit/>
          </a:bodyPr>
          <a:lstStyle/>
          <a:p>
            <a:r>
              <a:rPr lang="sv-SE" sz="1100" b="1" dirty="0">
                <a:solidFill>
                  <a:srgbClr val="FFFF00"/>
                </a:solidFill>
                <a:latin typeface="Mistral" panose="03090702030407020403" pitchFamily="66" charset="0"/>
              </a:rPr>
              <a:t>Fjällman Golf Design – mars 2022</a:t>
            </a:r>
          </a:p>
        </p:txBody>
      </p:sp>
      <p:sp>
        <p:nvSpPr>
          <p:cNvPr id="17" name="textruta 16">
            <a:extLst>
              <a:ext uri="{FF2B5EF4-FFF2-40B4-BE49-F238E27FC236}">
                <a16:creationId xmlns:a16="http://schemas.microsoft.com/office/drawing/2014/main" id="{6CCA189B-0E8E-4273-83C3-072FFE336E2A}"/>
              </a:ext>
            </a:extLst>
          </p:cNvPr>
          <p:cNvSpPr txBox="1"/>
          <p:nvPr/>
        </p:nvSpPr>
        <p:spPr>
          <a:xfrm>
            <a:off x="5956644" y="4981972"/>
            <a:ext cx="602650" cy="526210"/>
          </a:xfrm>
          <a:prstGeom prst="rect">
            <a:avLst/>
          </a:prstGeom>
          <a:noFill/>
        </p:spPr>
        <p:txBody>
          <a:bodyPr wrap="square" rtlCol="0">
            <a:spAutoFit/>
          </a:bodyPr>
          <a:lstStyle/>
          <a:p>
            <a:r>
              <a:rPr lang="sv-SE" sz="2800" b="1" dirty="0">
                <a:solidFill>
                  <a:srgbClr val="FFC000"/>
                </a:solidFill>
              </a:rPr>
              <a:t>1</a:t>
            </a:r>
          </a:p>
        </p:txBody>
      </p:sp>
      <p:sp>
        <p:nvSpPr>
          <p:cNvPr id="18" name="textruta 17">
            <a:extLst>
              <a:ext uri="{FF2B5EF4-FFF2-40B4-BE49-F238E27FC236}">
                <a16:creationId xmlns:a16="http://schemas.microsoft.com/office/drawing/2014/main" id="{DE87898A-09A3-4B85-998B-62D85C4E1377}"/>
              </a:ext>
            </a:extLst>
          </p:cNvPr>
          <p:cNvSpPr txBox="1"/>
          <p:nvPr/>
        </p:nvSpPr>
        <p:spPr>
          <a:xfrm>
            <a:off x="6862977" y="3951038"/>
            <a:ext cx="494125" cy="526210"/>
          </a:xfrm>
          <a:prstGeom prst="rect">
            <a:avLst/>
          </a:prstGeom>
          <a:noFill/>
        </p:spPr>
        <p:txBody>
          <a:bodyPr wrap="square" rtlCol="0">
            <a:spAutoFit/>
          </a:bodyPr>
          <a:lstStyle/>
          <a:p>
            <a:r>
              <a:rPr lang="sv-SE" sz="2800" b="1" dirty="0">
                <a:solidFill>
                  <a:srgbClr val="FFC000"/>
                </a:solidFill>
              </a:rPr>
              <a:t>2</a:t>
            </a:r>
          </a:p>
        </p:txBody>
      </p:sp>
      <p:sp>
        <p:nvSpPr>
          <p:cNvPr id="19" name="textruta 18">
            <a:extLst>
              <a:ext uri="{FF2B5EF4-FFF2-40B4-BE49-F238E27FC236}">
                <a16:creationId xmlns:a16="http://schemas.microsoft.com/office/drawing/2014/main" id="{B4A056DB-376F-4D15-B19E-805C21327F3D}"/>
              </a:ext>
            </a:extLst>
          </p:cNvPr>
          <p:cNvSpPr txBox="1"/>
          <p:nvPr/>
        </p:nvSpPr>
        <p:spPr>
          <a:xfrm>
            <a:off x="8805836" y="1090286"/>
            <a:ext cx="353546" cy="526210"/>
          </a:xfrm>
          <a:prstGeom prst="rect">
            <a:avLst/>
          </a:prstGeom>
          <a:noFill/>
        </p:spPr>
        <p:txBody>
          <a:bodyPr wrap="square" rtlCol="0">
            <a:spAutoFit/>
          </a:bodyPr>
          <a:lstStyle/>
          <a:p>
            <a:r>
              <a:rPr lang="sv-SE" sz="2800" b="1" dirty="0">
                <a:solidFill>
                  <a:srgbClr val="FFC000"/>
                </a:solidFill>
              </a:rPr>
              <a:t>3</a:t>
            </a:r>
          </a:p>
        </p:txBody>
      </p:sp>
      <p:sp>
        <p:nvSpPr>
          <p:cNvPr id="2" name="Ellips 1">
            <a:extLst>
              <a:ext uri="{FF2B5EF4-FFF2-40B4-BE49-F238E27FC236}">
                <a16:creationId xmlns:a16="http://schemas.microsoft.com/office/drawing/2014/main" id="{1FBE16F9-16AC-42EE-B6A3-2309102AB09E}"/>
              </a:ext>
            </a:extLst>
          </p:cNvPr>
          <p:cNvSpPr/>
          <p:nvPr/>
        </p:nvSpPr>
        <p:spPr>
          <a:xfrm>
            <a:off x="1434715" y="2164360"/>
            <a:ext cx="947431" cy="89885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042CE641-9407-4C92-A293-16DD5F355DC3}"/>
              </a:ext>
            </a:extLst>
          </p:cNvPr>
          <p:cNvSpPr/>
          <p:nvPr/>
        </p:nvSpPr>
        <p:spPr>
          <a:xfrm>
            <a:off x="1434715" y="3230411"/>
            <a:ext cx="766872" cy="73010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6DD7FD9B-EF31-4983-AB68-2524479B2700}"/>
              </a:ext>
            </a:extLst>
          </p:cNvPr>
          <p:cNvSpPr/>
          <p:nvPr/>
        </p:nvSpPr>
        <p:spPr>
          <a:xfrm>
            <a:off x="1097386" y="4584368"/>
            <a:ext cx="1035184" cy="107937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7DCD9429-E55C-4165-B79B-5C0771943F3D}"/>
              </a:ext>
            </a:extLst>
          </p:cNvPr>
          <p:cNvSpPr txBox="1"/>
          <p:nvPr/>
        </p:nvSpPr>
        <p:spPr>
          <a:xfrm>
            <a:off x="1525920" y="4991449"/>
            <a:ext cx="495868" cy="523220"/>
          </a:xfrm>
          <a:prstGeom prst="rect">
            <a:avLst/>
          </a:prstGeom>
          <a:noFill/>
        </p:spPr>
        <p:txBody>
          <a:bodyPr wrap="square">
            <a:spAutoFit/>
          </a:bodyPr>
          <a:lstStyle/>
          <a:p>
            <a:r>
              <a:rPr lang="sv-SE" sz="2800" b="1" dirty="0"/>
              <a:t>3</a:t>
            </a:r>
          </a:p>
        </p:txBody>
      </p:sp>
      <p:sp>
        <p:nvSpPr>
          <p:cNvPr id="21" name="textruta 20">
            <a:extLst>
              <a:ext uri="{FF2B5EF4-FFF2-40B4-BE49-F238E27FC236}">
                <a16:creationId xmlns:a16="http://schemas.microsoft.com/office/drawing/2014/main" id="{4CD5DA23-AD7F-455F-8BDB-8DC95853163F}"/>
              </a:ext>
            </a:extLst>
          </p:cNvPr>
          <p:cNvSpPr txBox="1"/>
          <p:nvPr/>
        </p:nvSpPr>
        <p:spPr>
          <a:xfrm>
            <a:off x="1776620" y="2446350"/>
            <a:ext cx="370338" cy="523220"/>
          </a:xfrm>
          <a:prstGeom prst="rect">
            <a:avLst/>
          </a:prstGeom>
          <a:noFill/>
        </p:spPr>
        <p:txBody>
          <a:bodyPr wrap="square">
            <a:spAutoFit/>
          </a:bodyPr>
          <a:lstStyle/>
          <a:p>
            <a:r>
              <a:rPr lang="sv-SE" sz="2800" b="1" dirty="0"/>
              <a:t>1</a:t>
            </a:r>
          </a:p>
        </p:txBody>
      </p:sp>
      <p:sp>
        <p:nvSpPr>
          <p:cNvPr id="22" name="textruta 21">
            <a:extLst>
              <a:ext uri="{FF2B5EF4-FFF2-40B4-BE49-F238E27FC236}">
                <a16:creationId xmlns:a16="http://schemas.microsoft.com/office/drawing/2014/main" id="{A0E58C72-DAD6-44A4-99C2-1B9676F881F2}"/>
              </a:ext>
            </a:extLst>
          </p:cNvPr>
          <p:cNvSpPr txBox="1"/>
          <p:nvPr/>
        </p:nvSpPr>
        <p:spPr>
          <a:xfrm>
            <a:off x="1638529" y="3345206"/>
            <a:ext cx="383932"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1795195124"/>
      </p:ext>
    </p:extLst>
  </p:cSld>
  <p:clrMapOvr>
    <a:masterClrMapping/>
  </p:clrMapOvr>
  <p:transition spd="slow" advClick="0" advTm="15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övningsområde.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305702" y="-1809657"/>
            <a:ext cx="7293564" cy="10321312"/>
          </a:xfrm>
          <a:prstGeom prst="rect">
            <a:avLst/>
          </a:prstGeom>
        </p:spPr>
      </p:pic>
    </p:spTree>
    <p:extLst>
      <p:ext uri="{BB962C8B-B14F-4D97-AF65-F5344CB8AC3E}">
        <p14:creationId xmlns:p14="http://schemas.microsoft.com/office/powerpoint/2010/main" val="3821336816"/>
      </p:ext>
    </p:extLst>
  </p:cSld>
  <p:clrMapOvr>
    <a:masterClrMapping/>
  </p:clrMapOvr>
  <p:transition spd="slow" advClick="0" advTm="15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räd, växt&#10;&#10;Automatiskt genererad beskrivning">
            <a:extLst>
              <a:ext uri="{FF2B5EF4-FFF2-40B4-BE49-F238E27FC236}">
                <a16:creationId xmlns:a16="http://schemas.microsoft.com/office/drawing/2014/main" id="{26772892-5743-4CF1-A8BB-DFBDC7F4D3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103" y="0"/>
            <a:ext cx="3643897" cy="6858000"/>
          </a:xfrm>
          <a:prstGeom prst="rect">
            <a:avLst/>
          </a:prstGeom>
        </p:spPr>
      </p:pic>
      <p:sp>
        <p:nvSpPr>
          <p:cNvPr id="7" name="textruta 6">
            <a:extLst>
              <a:ext uri="{FF2B5EF4-FFF2-40B4-BE49-F238E27FC236}">
                <a16:creationId xmlns:a16="http://schemas.microsoft.com/office/drawing/2014/main" id="{B36FF364-0B76-445E-8B9A-3B6A54BFA73A}"/>
              </a:ext>
            </a:extLst>
          </p:cNvPr>
          <p:cNvSpPr txBox="1"/>
          <p:nvPr/>
        </p:nvSpPr>
        <p:spPr>
          <a:xfrm>
            <a:off x="412423" y="180094"/>
            <a:ext cx="4614183" cy="5847756"/>
          </a:xfrm>
          <a:prstGeom prst="rect">
            <a:avLst/>
          </a:prstGeom>
          <a:noFill/>
        </p:spPr>
        <p:txBody>
          <a:bodyPr wrap="square" rtlCol="0">
            <a:spAutoFit/>
          </a:bodyPr>
          <a:lstStyle/>
          <a:p>
            <a:r>
              <a:rPr lang="sv-SE" sz="2000" u="sng" dirty="0"/>
              <a:t>IDÉSKISS – ”TEKNIKBANA” – 3 HÅL</a:t>
            </a:r>
          </a:p>
          <a:p>
            <a:r>
              <a:rPr lang="sv-SE" sz="1600" dirty="0"/>
              <a:t>Härmed lämnas ett förslag till byggnation av en så kallad ”teknikbana” omfattande tre hål. Längderna på hålen kan varieras men hamnar på mellan 50 och 60 meter. Banan anläggs till vänster om hål 9/ Röd slinga och vägen in till golfklubben.</a:t>
            </a:r>
          </a:p>
          <a:p>
            <a:endParaRPr lang="sv-SE" sz="1600" dirty="0"/>
          </a:p>
          <a:p>
            <a:r>
              <a:rPr lang="sv-SE" sz="1600" dirty="0"/>
              <a:t>Grundtanken är att utforma greenområdena med lämpligt ondulerade greener, varierande utformning av bunkrar, kullar kombinerat med avrinningsytor. Utslagsplatserna görs tillräckligt stora för att klara av beräknat slitage. Allt syftar till att erbjuda ett omväxlande träningsområde för alla spelare oavsett spelskicklighet.</a:t>
            </a:r>
          </a:p>
          <a:p>
            <a:endParaRPr lang="sv-SE" sz="1600" dirty="0"/>
          </a:p>
          <a:p>
            <a:r>
              <a:rPr lang="sv-SE" sz="1600" dirty="0"/>
              <a:t>Teknikbanan bör byggas med högt kvalitetstänkande för att locka till träning för etablerade spelare men även som en passande introduktion till nya golfare.</a:t>
            </a:r>
          </a:p>
          <a:p>
            <a:endParaRPr lang="sv-SE" sz="1600" dirty="0"/>
          </a:p>
          <a:p>
            <a:r>
              <a:rPr lang="sv-SE" sz="1600" dirty="0"/>
              <a:t>Ett mera detaljerat ritningsförslag kan presenteras i framtiden om förslaget till en ”teknikbana” blir föremål för ett eventuellt förverkligande. </a:t>
            </a:r>
          </a:p>
          <a:p>
            <a:endParaRPr lang="sv-SE" sz="1600" dirty="0"/>
          </a:p>
        </p:txBody>
      </p:sp>
      <p:sp>
        <p:nvSpPr>
          <p:cNvPr id="46" name="Rektangel: rundade hörn 45">
            <a:extLst>
              <a:ext uri="{FF2B5EF4-FFF2-40B4-BE49-F238E27FC236}">
                <a16:creationId xmlns:a16="http://schemas.microsoft.com/office/drawing/2014/main" id="{9A617788-48D5-4DDB-BE8A-7E7CA345CF9E}"/>
              </a:ext>
            </a:extLst>
          </p:cNvPr>
          <p:cNvSpPr/>
          <p:nvPr/>
        </p:nvSpPr>
        <p:spPr>
          <a:xfrm rot="19234348">
            <a:off x="8008864" y="5365585"/>
            <a:ext cx="259010" cy="34394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Ellips 46">
            <a:extLst>
              <a:ext uri="{FF2B5EF4-FFF2-40B4-BE49-F238E27FC236}">
                <a16:creationId xmlns:a16="http://schemas.microsoft.com/office/drawing/2014/main" id="{B7AFFCF9-386F-45EF-BB56-533D0C41F57F}"/>
              </a:ext>
            </a:extLst>
          </p:cNvPr>
          <p:cNvSpPr/>
          <p:nvPr/>
        </p:nvSpPr>
        <p:spPr>
          <a:xfrm rot="2795535">
            <a:off x="6822346" y="3357728"/>
            <a:ext cx="587229" cy="5474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rundade hörn 47">
            <a:extLst>
              <a:ext uri="{FF2B5EF4-FFF2-40B4-BE49-F238E27FC236}">
                <a16:creationId xmlns:a16="http://schemas.microsoft.com/office/drawing/2014/main" id="{04D43A89-558D-4192-8D3C-A7ED7C7DBDBF}"/>
              </a:ext>
            </a:extLst>
          </p:cNvPr>
          <p:cNvSpPr/>
          <p:nvPr/>
        </p:nvSpPr>
        <p:spPr>
          <a:xfrm rot="2373266">
            <a:off x="6986455" y="2738258"/>
            <a:ext cx="259010" cy="34394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Ellips 48">
            <a:extLst>
              <a:ext uri="{FF2B5EF4-FFF2-40B4-BE49-F238E27FC236}">
                <a16:creationId xmlns:a16="http://schemas.microsoft.com/office/drawing/2014/main" id="{58C124FA-DC46-4972-9C0F-ECE5429D6A9E}"/>
              </a:ext>
            </a:extLst>
          </p:cNvPr>
          <p:cNvSpPr/>
          <p:nvPr/>
        </p:nvSpPr>
        <p:spPr>
          <a:xfrm rot="2795535">
            <a:off x="7655979" y="1006318"/>
            <a:ext cx="587229" cy="5474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ktangel: rundade hörn 49">
            <a:extLst>
              <a:ext uri="{FF2B5EF4-FFF2-40B4-BE49-F238E27FC236}">
                <a16:creationId xmlns:a16="http://schemas.microsoft.com/office/drawing/2014/main" id="{ACC51C55-CD3C-435E-A7E2-DA5626196E80}"/>
              </a:ext>
            </a:extLst>
          </p:cNvPr>
          <p:cNvSpPr/>
          <p:nvPr/>
        </p:nvSpPr>
        <p:spPr>
          <a:xfrm rot="168255">
            <a:off x="8371718" y="1861984"/>
            <a:ext cx="259010" cy="34394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Ellips 50">
            <a:extLst>
              <a:ext uri="{FF2B5EF4-FFF2-40B4-BE49-F238E27FC236}">
                <a16:creationId xmlns:a16="http://schemas.microsoft.com/office/drawing/2014/main" id="{DD734C02-288E-4094-8D12-DC6F7ED9A556}"/>
              </a:ext>
            </a:extLst>
          </p:cNvPr>
          <p:cNvSpPr/>
          <p:nvPr/>
        </p:nvSpPr>
        <p:spPr>
          <a:xfrm rot="2795535">
            <a:off x="8296035" y="4466250"/>
            <a:ext cx="587229" cy="54746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3" name="Rak pilkoppling 52">
            <a:extLst>
              <a:ext uri="{FF2B5EF4-FFF2-40B4-BE49-F238E27FC236}">
                <a16:creationId xmlns:a16="http://schemas.microsoft.com/office/drawing/2014/main" id="{D729620C-1507-4CBD-B90E-F9FBE61E13EF}"/>
              </a:ext>
            </a:extLst>
          </p:cNvPr>
          <p:cNvCxnSpPr>
            <a:cxnSpLocks/>
          </p:cNvCxnSpPr>
          <p:nvPr/>
        </p:nvCxnSpPr>
        <p:spPr>
          <a:xfrm>
            <a:off x="8472751" y="2054932"/>
            <a:ext cx="116898" cy="278551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Rak pilkoppling 53">
            <a:extLst>
              <a:ext uri="{FF2B5EF4-FFF2-40B4-BE49-F238E27FC236}">
                <a16:creationId xmlns:a16="http://schemas.microsoft.com/office/drawing/2014/main" id="{1825CD19-715E-41A3-87B6-DD829BAC652F}"/>
              </a:ext>
            </a:extLst>
          </p:cNvPr>
          <p:cNvCxnSpPr>
            <a:cxnSpLocks/>
          </p:cNvCxnSpPr>
          <p:nvPr/>
        </p:nvCxnSpPr>
        <p:spPr>
          <a:xfrm flipV="1">
            <a:off x="7115960" y="1208016"/>
            <a:ext cx="833633" cy="169423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ak pilkoppling 54">
            <a:extLst>
              <a:ext uri="{FF2B5EF4-FFF2-40B4-BE49-F238E27FC236}">
                <a16:creationId xmlns:a16="http://schemas.microsoft.com/office/drawing/2014/main" id="{0D1038A3-BA48-41C8-A6F2-AC64B02715D9}"/>
              </a:ext>
            </a:extLst>
          </p:cNvPr>
          <p:cNvCxnSpPr>
            <a:cxnSpLocks/>
          </p:cNvCxnSpPr>
          <p:nvPr/>
        </p:nvCxnSpPr>
        <p:spPr>
          <a:xfrm flipH="1" flipV="1">
            <a:off x="7115960" y="3631460"/>
            <a:ext cx="1022409" cy="190609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9" name="Moln 68">
            <a:extLst>
              <a:ext uri="{FF2B5EF4-FFF2-40B4-BE49-F238E27FC236}">
                <a16:creationId xmlns:a16="http://schemas.microsoft.com/office/drawing/2014/main" id="{987DF374-5716-4E19-B174-AC0D5BA56E41}"/>
              </a:ext>
            </a:extLst>
          </p:cNvPr>
          <p:cNvSpPr/>
          <p:nvPr/>
        </p:nvSpPr>
        <p:spPr>
          <a:xfrm rot="2659400">
            <a:off x="8660913" y="2634945"/>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0" name="Moln 69">
            <a:extLst>
              <a:ext uri="{FF2B5EF4-FFF2-40B4-BE49-F238E27FC236}">
                <a16:creationId xmlns:a16="http://schemas.microsoft.com/office/drawing/2014/main" id="{36B3AFF8-93A8-47AA-A578-19E26D98B7B4}"/>
              </a:ext>
            </a:extLst>
          </p:cNvPr>
          <p:cNvSpPr/>
          <p:nvPr/>
        </p:nvSpPr>
        <p:spPr>
          <a:xfrm rot="909882">
            <a:off x="8711979" y="3178469"/>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1" name="Moln 70">
            <a:extLst>
              <a:ext uri="{FF2B5EF4-FFF2-40B4-BE49-F238E27FC236}">
                <a16:creationId xmlns:a16="http://schemas.microsoft.com/office/drawing/2014/main" id="{1E897678-D8E1-4BF8-98C2-9273E313A07D}"/>
              </a:ext>
            </a:extLst>
          </p:cNvPr>
          <p:cNvSpPr/>
          <p:nvPr/>
        </p:nvSpPr>
        <p:spPr>
          <a:xfrm>
            <a:off x="8854822" y="3706947"/>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2" name="Moln 71">
            <a:extLst>
              <a:ext uri="{FF2B5EF4-FFF2-40B4-BE49-F238E27FC236}">
                <a16:creationId xmlns:a16="http://schemas.microsoft.com/office/drawing/2014/main" id="{C86D190A-40CF-462E-91B2-F3982DECFA10}"/>
              </a:ext>
            </a:extLst>
          </p:cNvPr>
          <p:cNvSpPr/>
          <p:nvPr/>
        </p:nvSpPr>
        <p:spPr>
          <a:xfrm>
            <a:off x="8965313" y="4240502"/>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3" name="Moln 72">
            <a:extLst>
              <a:ext uri="{FF2B5EF4-FFF2-40B4-BE49-F238E27FC236}">
                <a16:creationId xmlns:a16="http://schemas.microsoft.com/office/drawing/2014/main" id="{0FCF264B-F046-4F24-A132-5DCED0C82A5C}"/>
              </a:ext>
            </a:extLst>
          </p:cNvPr>
          <p:cNvSpPr/>
          <p:nvPr/>
        </p:nvSpPr>
        <p:spPr>
          <a:xfrm>
            <a:off x="8448864" y="5132068"/>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4" name="Moln 73">
            <a:extLst>
              <a:ext uri="{FF2B5EF4-FFF2-40B4-BE49-F238E27FC236}">
                <a16:creationId xmlns:a16="http://schemas.microsoft.com/office/drawing/2014/main" id="{7C157FD9-FA2E-42A2-9A31-230EA70797F0}"/>
              </a:ext>
            </a:extLst>
          </p:cNvPr>
          <p:cNvSpPr/>
          <p:nvPr/>
        </p:nvSpPr>
        <p:spPr>
          <a:xfrm>
            <a:off x="8946371" y="4739982"/>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5" name="Moln 74">
            <a:extLst>
              <a:ext uri="{FF2B5EF4-FFF2-40B4-BE49-F238E27FC236}">
                <a16:creationId xmlns:a16="http://schemas.microsoft.com/office/drawing/2014/main" id="{6828062D-7119-4562-B9ED-0E1B63002001}"/>
              </a:ext>
            </a:extLst>
          </p:cNvPr>
          <p:cNvSpPr/>
          <p:nvPr/>
        </p:nvSpPr>
        <p:spPr>
          <a:xfrm>
            <a:off x="7733326" y="2044493"/>
            <a:ext cx="522999" cy="63164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6" name="Moln 75">
            <a:extLst>
              <a:ext uri="{FF2B5EF4-FFF2-40B4-BE49-F238E27FC236}">
                <a16:creationId xmlns:a16="http://schemas.microsoft.com/office/drawing/2014/main" id="{8F09D011-7089-45DD-974C-BBBE7C58F83C}"/>
              </a:ext>
            </a:extLst>
          </p:cNvPr>
          <p:cNvSpPr/>
          <p:nvPr/>
        </p:nvSpPr>
        <p:spPr>
          <a:xfrm>
            <a:off x="7878372" y="2849060"/>
            <a:ext cx="395640" cy="66371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7" name="Moln 76">
            <a:extLst>
              <a:ext uri="{FF2B5EF4-FFF2-40B4-BE49-F238E27FC236}">
                <a16:creationId xmlns:a16="http://schemas.microsoft.com/office/drawing/2014/main" id="{D7DC048B-98E8-461C-8342-62BF16A94D82}"/>
              </a:ext>
            </a:extLst>
          </p:cNvPr>
          <p:cNvSpPr/>
          <p:nvPr/>
        </p:nvSpPr>
        <p:spPr>
          <a:xfrm>
            <a:off x="7666321" y="3624527"/>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8" name="Moln 77">
            <a:extLst>
              <a:ext uri="{FF2B5EF4-FFF2-40B4-BE49-F238E27FC236}">
                <a16:creationId xmlns:a16="http://schemas.microsoft.com/office/drawing/2014/main" id="{3421E7D7-D4BE-4B7B-B26D-8A85CA590D11}"/>
              </a:ext>
            </a:extLst>
          </p:cNvPr>
          <p:cNvSpPr/>
          <p:nvPr/>
        </p:nvSpPr>
        <p:spPr>
          <a:xfrm flipH="1">
            <a:off x="7900436" y="4259852"/>
            <a:ext cx="332321" cy="54189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9" name="Moln 78">
            <a:extLst>
              <a:ext uri="{FF2B5EF4-FFF2-40B4-BE49-F238E27FC236}">
                <a16:creationId xmlns:a16="http://schemas.microsoft.com/office/drawing/2014/main" id="{BCA644D7-AED9-43F4-B4ED-CF46DED0F087}"/>
              </a:ext>
            </a:extLst>
          </p:cNvPr>
          <p:cNvSpPr/>
          <p:nvPr/>
        </p:nvSpPr>
        <p:spPr>
          <a:xfrm>
            <a:off x="8357137" y="1148548"/>
            <a:ext cx="424101" cy="499315"/>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0" name="Moln 79">
            <a:extLst>
              <a:ext uri="{FF2B5EF4-FFF2-40B4-BE49-F238E27FC236}">
                <a16:creationId xmlns:a16="http://schemas.microsoft.com/office/drawing/2014/main" id="{5C5E108B-AECA-4B9C-AD49-8441BDCB85E7}"/>
              </a:ext>
            </a:extLst>
          </p:cNvPr>
          <p:cNvSpPr/>
          <p:nvPr/>
        </p:nvSpPr>
        <p:spPr>
          <a:xfrm>
            <a:off x="8192324" y="625415"/>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1" name="Moln 80">
            <a:extLst>
              <a:ext uri="{FF2B5EF4-FFF2-40B4-BE49-F238E27FC236}">
                <a16:creationId xmlns:a16="http://schemas.microsoft.com/office/drawing/2014/main" id="{CC210B9B-6CBA-4BDC-8AB4-0ECE18B7B81F}"/>
              </a:ext>
            </a:extLst>
          </p:cNvPr>
          <p:cNvSpPr/>
          <p:nvPr/>
        </p:nvSpPr>
        <p:spPr>
          <a:xfrm>
            <a:off x="7374745" y="733776"/>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2" name="Moln 81">
            <a:extLst>
              <a:ext uri="{FF2B5EF4-FFF2-40B4-BE49-F238E27FC236}">
                <a16:creationId xmlns:a16="http://schemas.microsoft.com/office/drawing/2014/main" id="{85DDBEEE-5E20-4FD2-A25A-1EACE065D967}"/>
              </a:ext>
            </a:extLst>
          </p:cNvPr>
          <p:cNvSpPr/>
          <p:nvPr/>
        </p:nvSpPr>
        <p:spPr>
          <a:xfrm rot="18784272">
            <a:off x="7148607" y="1325851"/>
            <a:ext cx="521971" cy="30008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3" name="Moln 82">
            <a:extLst>
              <a:ext uri="{FF2B5EF4-FFF2-40B4-BE49-F238E27FC236}">
                <a16:creationId xmlns:a16="http://schemas.microsoft.com/office/drawing/2014/main" id="{B1E45006-1240-4B57-ABAF-34CE5241EF86}"/>
              </a:ext>
            </a:extLst>
          </p:cNvPr>
          <p:cNvSpPr/>
          <p:nvPr/>
        </p:nvSpPr>
        <p:spPr>
          <a:xfrm rot="19457860">
            <a:off x="6927128" y="1969127"/>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4" name="Moln 83">
            <a:extLst>
              <a:ext uri="{FF2B5EF4-FFF2-40B4-BE49-F238E27FC236}">
                <a16:creationId xmlns:a16="http://schemas.microsoft.com/office/drawing/2014/main" id="{24F2C9C3-239C-4F10-9B1E-77A515E86C8E}"/>
              </a:ext>
            </a:extLst>
          </p:cNvPr>
          <p:cNvSpPr/>
          <p:nvPr/>
        </p:nvSpPr>
        <p:spPr>
          <a:xfrm>
            <a:off x="6761317" y="2476501"/>
            <a:ext cx="318826" cy="247824"/>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5" name="Moln 84">
            <a:extLst>
              <a:ext uri="{FF2B5EF4-FFF2-40B4-BE49-F238E27FC236}">
                <a16:creationId xmlns:a16="http://schemas.microsoft.com/office/drawing/2014/main" id="{2CBEF5BA-8968-4F62-8E32-09B958D8F601}"/>
              </a:ext>
            </a:extLst>
          </p:cNvPr>
          <p:cNvSpPr/>
          <p:nvPr/>
        </p:nvSpPr>
        <p:spPr>
          <a:xfrm>
            <a:off x="6603797" y="3105817"/>
            <a:ext cx="345815" cy="257738"/>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6" name="Moln 85">
            <a:extLst>
              <a:ext uri="{FF2B5EF4-FFF2-40B4-BE49-F238E27FC236}">
                <a16:creationId xmlns:a16="http://schemas.microsoft.com/office/drawing/2014/main" id="{275C26C3-42E1-446B-AE71-B6DE54CAA066}"/>
              </a:ext>
            </a:extLst>
          </p:cNvPr>
          <p:cNvSpPr/>
          <p:nvPr/>
        </p:nvSpPr>
        <p:spPr>
          <a:xfrm>
            <a:off x="7320726" y="2922762"/>
            <a:ext cx="424101" cy="369332"/>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7" name="Moln 86">
            <a:extLst>
              <a:ext uri="{FF2B5EF4-FFF2-40B4-BE49-F238E27FC236}">
                <a16:creationId xmlns:a16="http://schemas.microsoft.com/office/drawing/2014/main" id="{F0B56E35-DEF5-4518-BE28-9B16C7989FCA}"/>
              </a:ext>
            </a:extLst>
          </p:cNvPr>
          <p:cNvSpPr/>
          <p:nvPr/>
        </p:nvSpPr>
        <p:spPr>
          <a:xfrm>
            <a:off x="6425770" y="4024338"/>
            <a:ext cx="522999" cy="63164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8" name="Moln 87">
            <a:extLst>
              <a:ext uri="{FF2B5EF4-FFF2-40B4-BE49-F238E27FC236}">
                <a16:creationId xmlns:a16="http://schemas.microsoft.com/office/drawing/2014/main" id="{E282B122-4078-48DE-9124-153B52763EDE}"/>
              </a:ext>
            </a:extLst>
          </p:cNvPr>
          <p:cNvSpPr/>
          <p:nvPr/>
        </p:nvSpPr>
        <p:spPr>
          <a:xfrm>
            <a:off x="6818643" y="4515371"/>
            <a:ext cx="522999" cy="63164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89" name="Moln 88">
            <a:extLst>
              <a:ext uri="{FF2B5EF4-FFF2-40B4-BE49-F238E27FC236}">
                <a16:creationId xmlns:a16="http://schemas.microsoft.com/office/drawing/2014/main" id="{19205619-1459-433D-86F2-5B3897855E11}"/>
              </a:ext>
            </a:extLst>
          </p:cNvPr>
          <p:cNvSpPr/>
          <p:nvPr/>
        </p:nvSpPr>
        <p:spPr>
          <a:xfrm>
            <a:off x="6509365" y="5370865"/>
            <a:ext cx="522999" cy="631640"/>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90" name="Moln 89">
            <a:extLst>
              <a:ext uri="{FF2B5EF4-FFF2-40B4-BE49-F238E27FC236}">
                <a16:creationId xmlns:a16="http://schemas.microsoft.com/office/drawing/2014/main" id="{04D6B52A-BCD4-4BAD-BFA2-60E55FF5D673}"/>
              </a:ext>
            </a:extLst>
          </p:cNvPr>
          <p:cNvSpPr/>
          <p:nvPr/>
        </p:nvSpPr>
        <p:spPr>
          <a:xfrm>
            <a:off x="7306018" y="5147012"/>
            <a:ext cx="341600" cy="445577"/>
          </a:xfrm>
          <a:prstGeom prst="cloud">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67" name="textruta 66">
            <a:extLst>
              <a:ext uri="{FF2B5EF4-FFF2-40B4-BE49-F238E27FC236}">
                <a16:creationId xmlns:a16="http://schemas.microsoft.com/office/drawing/2014/main" id="{0CAB60C0-2B4C-4A7A-87C5-341DBA4C2A91}"/>
              </a:ext>
            </a:extLst>
          </p:cNvPr>
          <p:cNvSpPr txBox="1"/>
          <p:nvPr/>
        </p:nvSpPr>
        <p:spPr>
          <a:xfrm>
            <a:off x="6846092" y="143403"/>
            <a:ext cx="2331271" cy="830997"/>
          </a:xfrm>
          <a:prstGeom prst="rect">
            <a:avLst/>
          </a:prstGeom>
          <a:noFill/>
        </p:spPr>
        <p:txBody>
          <a:bodyPr wrap="square">
            <a:spAutoFit/>
          </a:bodyPr>
          <a:lstStyle/>
          <a:p>
            <a:r>
              <a:rPr lang="sv-SE" sz="1800" b="1" dirty="0">
                <a:solidFill>
                  <a:srgbClr val="FFC000"/>
                </a:solidFill>
              </a:rPr>
              <a:t>”</a:t>
            </a:r>
            <a:r>
              <a:rPr lang="sv-SE" sz="2400" b="1" dirty="0">
                <a:solidFill>
                  <a:srgbClr val="FFC000"/>
                </a:solidFill>
              </a:rPr>
              <a:t>TEKNIKBANA” 3 HÅL </a:t>
            </a:r>
          </a:p>
        </p:txBody>
      </p:sp>
      <p:sp>
        <p:nvSpPr>
          <p:cNvPr id="23" name="textruta 22">
            <a:extLst>
              <a:ext uri="{FF2B5EF4-FFF2-40B4-BE49-F238E27FC236}">
                <a16:creationId xmlns:a16="http://schemas.microsoft.com/office/drawing/2014/main" id="{469CA426-90BE-4ACA-B6FA-EB0A818A7CCF}"/>
              </a:ext>
            </a:extLst>
          </p:cNvPr>
          <p:cNvSpPr txBox="1"/>
          <p:nvPr/>
        </p:nvSpPr>
        <p:spPr>
          <a:xfrm rot="3159896">
            <a:off x="7251624" y="4402476"/>
            <a:ext cx="898510" cy="276999"/>
          </a:xfrm>
          <a:prstGeom prst="rect">
            <a:avLst/>
          </a:prstGeom>
          <a:noFill/>
        </p:spPr>
        <p:txBody>
          <a:bodyPr wrap="square" rtlCol="0">
            <a:spAutoFit/>
          </a:bodyPr>
          <a:lstStyle/>
          <a:p>
            <a:r>
              <a:rPr lang="sv-SE" sz="1200" b="1" dirty="0">
                <a:solidFill>
                  <a:srgbClr val="FFC000"/>
                </a:solidFill>
              </a:rPr>
              <a:t>Ca 50m</a:t>
            </a:r>
          </a:p>
        </p:txBody>
      </p:sp>
      <p:sp>
        <p:nvSpPr>
          <p:cNvPr id="91" name="textruta 90">
            <a:extLst>
              <a:ext uri="{FF2B5EF4-FFF2-40B4-BE49-F238E27FC236}">
                <a16:creationId xmlns:a16="http://schemas.microsoft.com/office/drawing/2014/main" id="{A30CBAD9-A445-42A8-80CE-43CD93C994A3}"/>
              </a:ext>
            </a:extLst>
          </p:cNvPr>
          <p:cNvSpPr txBox="1"/>
          <p:nvPr/>
        </p:nvSpPr>
        <p:spPr>
          <a:xfrm rot="5400000">
            <a:off x="8019861" y="3706052"/>
            <a:ext cx="1198555" cy="276999"/>
          </a:xfrm>
          <a:prstGeom prst="rect">
            <a:avLst/>
          </a:prstGeom>
          <a:noFill/>
        </p:spPr>
        <p:txBody>
          <a:bodyPr wrap="square">
            <a:spAutoFit/>
          </a:bodyPr>
          <a:lstStyle/>
          <a:p>
            <a:r>
              <a:rPr lang="sv-SE" sz="1200" b="1" dirty="0">
                <a:solidFill>
                  <a:srgbClr val="FFC000"/>
                </a:solidFill>
              </a:rPr>
              <a:t>Ca 60m</a:t>
            </a:r>
          </a:p>
        </p:txBody>
      </p:sp>
      <p:sp>
        <p:nvSpPr>
          <p:cNvPr id="92" name="textruta 91">
            <a:extLst>
              <a:ext uri="{FF2B5EF4-FFF2-40B4-BE49-F238E27FC236}">
                <a16:creationId xmlns:a16="http://schemas.microsoft.com/office/drawing/2014/main" id="{389E5FCD-94E8-417A-8A78-5B2A5BF415AF}"/>
              </a:ext>
            </a:extLst>
          </p:cNvPr>
          <p:cNvSpPr txBox="1"/>
          <p:nvPr/>
        </p:nvSpPr>
        <p:spPr>
          <a:xfrm rot="17966168">
            <a:off x="7051330" y="1721254"/>
            <a:ext cx="949924" cy="276999"/>
          </a:xfrm>
          <a:prstGeom prst="rect">
            <a:avLst/>
          </a:prstGeom>
          <a:noFill/>
        </p:spPr>
        <p:txBody>
          <a:bodyPr wrap="square">
            <a:spAutoFit/>
          </a:bodyPr>
          <a:lstStyle/>
          <a:p>
            <a:r>
              <a:rPr lang="sv-SE" sz="1200" b="1" dirty="0">
                <a:solidFill>
                  <a:srgbClr val="FFC000"/>
                </a:solidFill>
              </a:rPr>
              <a:t>Ca 50m</a:t>
            </a:r>
          </a:p>
        </p:txBody>
      </p:sp>
      <p:sp>
        <p:nvSpPr>
          <p:cNvPr id="31" name="textruta 30">
            <a:extLst>
              <a:ext uri="{FF2B5EF4-FFF2-40B4-BE49-F238E27FC236}">
                <a16:creationId xmlns:a16="http://schemas.microsoft.com/office/drawing/2014/main" id="{0CB4D150-84E0-4886-9E31-C7C12BFBDBFA}"/>
              </a:ext>
            </a:extLst>
          </p:cNvPr>
          <p:cNvSpPr txBox="1"/>
          <p:nvPr/>
        </p:nvSpPr>
        <p:spPr>
          <a:xfrm>
            <a:off x="6974566" y="3384678"/>
            <a:ext cx="238588" cy="369332"/>
          </a:xfrm>
          <a:prstGeom prst="rect">
            <a:avLst/>
          </a:prstGeom>
          <a:noFill/>
        </p:spPr>
        <p:txBody>
          <a:bodyPr wrap="square" rtlCol="0">
            <a:spAutoFit/>
          </a:bodyPr>
          <a:lstStyle/>
          <a:p>
            <a:r>
              <a:rPr lang="sv-SE" b="1" dirty="0">
                <a:solidFill>
                  <a:srgbClr val="FF0000"/>
                </a:solidFill>
              </a:rPr>
              <a:t>1</a:t>
            </a:r>
          </a:p>
        </p:txBody>
      </p:sp>
      <p:sp>
        <p:nvSpPr>
          <p:cNvPr id="94" name="textruta 93">
            <a:extLst>
              <a:ext uri="{FF2B5EF4-FFF2-40B4-BE49-F238E27FC236}">
                <a16:creationId xmlns:a16="http://schemas.microsoft.com/office/drawing/2014/main" id="{992BFEF0-88DB-47E5-B538-4BAB084E1AE7}"/>
              </a:ext>
            </a:extLst>
          </p:cNvPr>
          <p:cNvSpPr txBox="1"/>
          <p:nvPr/>
        </p:nvSpPr>
        <p:spPr>
          <a:xfrm>
            <a:off x="7908146" y="1028872"/>
            <a:ext cx="255006" cy="369332"/>
          </a:xfrm>
          <a:prstGeom prst="rect">
            <a:avLst/>
          </a:prstGeom>
          <a:noFill/>
        </p:spPr>
        <p:txBody>
          <a:bodyPr wrap="square">
            <a:spAutoFit/>
          </a:bodyPr>
          <a:lstStyle/>
          <a:p>
            <a:r>
              <a:rPr lang="sv-SE" b="1" dirty="0">
                <a:solidFill>
                  <a:srgbClr val="FF0000"/>
                </a:solidFill>
              </a:rPr>
              <a:t>2</a:t>
            </a:r>
          </a:p>
        </p:txBody>
      </p:sp>
      <p:sp>
        <p:nvSpPr>
          <p:cNvPr id="95" name="textruta 94">
            <a:extLst>
              <a:ext uri="{FF2B5EF4-FFF2-40B4-BE49-F238E27FC236}">
                <a16:creationId xmlns:a16="http://schemas.microsoft.com/office/drawing/2014/main" id="{53611A75-A31B-4583-A215-16E7B7D4AF36}"/>
              </a:ext>
            </a:extLst>
          </p:cNvPr>
          <p:cNvSpPr txBox="1"/>
          <p:nvPr/>
        </p:nvSpPr>
        <p:spPr>
          <a:xfrm>
            <a:off x="8574636" y="4584509"/>
            <a:ext cx="255006" cy="369332"/>
          </a:xfrm>
          <a:prstGeom prst="rect">
            <a:avLst/>
          </a:prstGeom>
          <a:noFill/>
        </p:spPr>
        <p:txBody>
          <a:bodyPr wrap="square">
            <a:spAutoFit/>
          </a:bodyPr>
          <a:lstStyle/>
          <a:p>
            <a:r>
              <a:rPr lang="sv-SE" b="1" dirty="0">
                <a:solidFill>
                  <a:srgbClr val="FF0000"/>
                </a:solidFill>
              </a:rPr>
              <a:t>3</a:t>
            </a:r>
          </a:p>
        </p:txBody>
      </p:sp>
      <p:sp>
        <p:nvSpPr>
          <p:cNvPr id="96" name="textruta 95">
            <a:extLst>
              <a:ext uri="{FF2B5EF4-FFF2-40B4-BE49-F238E27FC236}">
                <a16:creationId xmlns:a16="http://schemas.microsoft.com/office/drawing/2014/main" id="{454258A9-4FE4-43A9-9A53-663F6157DC2C}"/>
              </a:ext>
            </a:extLst>
          </p:cNvPr>
          <p:cNvSpPr txBox="1"/>
          <p:nvPr/>
        </p:nvSpPr>
        <p:spPr>
          <a:xfrm>
            <a:off x="1037222" y="5931023"/>
            <a:ext cx="2772957" cy="738664"/>
          </a:xfrm>
          <a:prstGeom prst="rect">
            <a:avLst/>
          </a:prstGeom>
          <a:noFill/>
        </p:spPr>
        <p:txBody>
          <a:bodyPr wrap="square">
            <a:spAutoFit/>
          </a:bodyPr>
          <a:lstStyle/>
          <a:p>
            <a:r>
              <a:rPr lang="sv-SE" sz="1400" dirty="0">
                <a:latin typeface="Mistral" panose="03090702030407020403" pitchFamily="66" charset="0"/>
              </a:rPr>
              <a:t>Peter Fjällman, golfbanearkitekt</a:t>
            </a:r>
          </a:p>
          <a:p>
            <a:r>
              <a:rPr lang="sv-SE" sz="1400" dirty="0">
                <a:latin typeface="Mistral" panose="03090702030407020403" pitchFamily="66" charset="0"/>
              </a:rPr>
              <a:t>Fjällman Golf Design </a:t>
            </a:r>
          </a:p>
          <a:p>
            <a:r>
              <a:rPr lang="sv-SE" sz="1400" dirty="0">
                <a:latin typeface="Mistral" panose="03090702030407020403" pitchFamily="66" charset="0"/>
              </a:rPr>
              <a:t>Mars 2022</a:t>
            </a:r>
          </a:p>
        </p:txBody>
      </p:sp>
      <p:pic>
        <p:nvPicPr>
          <p:cNvPr id="2" name="Bildobjekt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5962" y="485604"/>
            <a:ext cx="1182115" cy="1182115"/>
          </a:xfrm>
          <a:prstGeom prst="rect">
            <a:avLst/>
          </a:prstGeom>
        </p:spPr>
      </p:pic>
    </p:spTree>
    <p:extLst>
      <p:ext uri="{BB962C8B-B14F-4D97-AF65-F5344CB8AC3E}">
        <p14:creationId xmlns:p14="http://schemas.microsoft.com/office/powerpoint/2010/main" val="3205143139"/>
      </p:ext>
    </p:extLst>
  </p:cSld>
  <p:clrMapOvr>
    <a:masterClrMapping/>
  </p:clrMapOvr>
  <p:transition spd="slow" advClick="0" advTm="1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264963" y="235557"/>
            <a:ext cx="9399698" cy="6411211"/>
          </a:xfrm>
          <a:prstGeom prst="rect">
            <a:avLst/>
          </a:prstGeom>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sz="6000" dirty="0"/>
              <a:t>  </a:t>
            </a:r>
            <a:r>
              <a:rPr lang="sv-SE" sz="6000" b="1" dirty="0">
                <a:latin typeface="Cooper Black"/>
                <a:cs typeface="Cooper Black"/>
              </a:rPr>
              <a:t>Masterplan 2022</a:t>
            </a:r>
          </a:p>
          <a:p>
            <a:r>
              <a:rPr lang="sv-SE" sz="6000" dirty="0"/>
              <a:t>Förslag Röd slinga</a:t>
            </a:r>
          </a:p>
        </p:txBody>
      </p:sp>
      <p:pic>
        <p:nvPicPr>
          <p:cNvPr id="3" name="Bildobjekt 2"/>
          <p:cNvPicPr>
            <a:picLocks noChangeAspect="1"/>
          </p:cNvPicPr>
          <p:nvPr/>
        </p:nvPicPr>
        <p:blipFill>
          <a:blip r:embed="rId2"/>
          <a:stretch>
            <a:fillRect/>
          </a:stretch>
        </p:blipFill>
        <p:spPr>
          <a:xfrm>
            <a:off x="4058708" y="329565"/>
            <a:ext cx="1888775" cy="1743485"/>
          </a:xfrm>
          <a:prstGeom prst="rect">
            <a:avLst/>
          </a:prstGeom>
        </p:spPr>
      </p:pic>
      <p:pic>
        <p:nvPicPr>
          <p:cNvPr id="4" name="Bildobjekt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47292" y="4384972"/>
            <a:ext cx="3681115" cy="2067207"/>
          </a:xfrm>
          <a:prstGeom prst="rect">
            <a:avLst/>
          </a:prstGeom>
        </p:spPr>
      </p:pic>
    </p:spTree>
    <p:extLst>
      <p:ext uri="{BB962C8B-B14F-4D97-AF65-F5344CB8AC3E}">
        <p14:creationId xmlns:p14="http://schemas.microsoft.com/office/powerpoint/2010/main" val="3469411733"/>
      </p:ext>
    </p:extLst>
  </p:cSld>
  <p:clrMapOvr>
    <a:masterClrMapping/>
  </p:clrMapOvr>
  <p:transition spd="slow" advClick="0" advTm="1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05B6F1D5-D229-41AA-9799-6C2F59064049}"/>
              </a:ext>
            </a:extLst>
          </p:cNvPr>
          <p:cNvSpPr txBox="1"/>
          <p:nvPr/>
        </p:nvSpPr>
        <p:spPr>
          <a:xfrm>
            <a:off x="115874" y="146710"/>
            <a:ext cx="1584647" cy="400110"/>
          </a:xfrm>
          <a:prstGeom prst="rect">
            <a:avLst/>
          </a:prstGeom>
          <a:noFill/>
        </p:spPr>
        <p:txBody>
          <a:bodyPr wrap="square" rtlCol="0">
            <a:spAutoFit/>
          </a:bodyPr>
          <a:lstStyle/>
          <a:p>
            <a:r>
              <a:rPr lang="sv-SE" sz="2000" b="1" u="sng"/>
              <a:t>RÖD – HÅL 1 </a:t>
            </a:r>
            <a:endParaRPr lang="sv-SE" sz="2000" b="1" u="sng" dirty="0"/>
          </a:p>
        </p:txBody>
      </p:sp>
      <p:sp>
        <p:nvSpPr>
          <p:cNvPr id="12" name="textruta 11">
            <a:extLst>
              <a:ext uri="{FF2B5EF4-FFF2-40B4-BE49-F238E27FC236}">
                <a16:creationId xmlns:a16="http://schemas.microsoft.com/office/drawing/2014/main" id="{E5EC53B3-248D-47C8-8A80-52B7DBAC09C3}"/>
              </a:ext>
            </a:extLst>
          </p:cNvPr>
          <p:cNvSpPr txBox="1"/>
          <p:nvPr/>
        </p:nvSpPr>
        <p:spPr>
          <a:xfrm>
            <a:off x="3649360" y="427183"/>
            <a:ext cx="6256640" cy="2677656"/>
          </a:xfrm>
          <a:prstGeom prst="rect">
            <a:avLst/>
          </a:prstGeom>
          <a:noFill/>
        </p:spPr>
        <p:txBody>
          <a:bodyPr wrap="square" rtlCol="0">
            <a:spAutoFit/>
          </a:bodyPr>
          <a:lstStyle/>
          <a:p>
            <a:r>
              <a:rPr lang="sv-SE" sz="1400" b="1" i="1" dirty="0"/>
              <a:t>Förslag från Golfbanearkitekten avseende designförändringar</a:t>
            </a:r>
            <a:endParaRPr lang="sv-SE" sz="1400" dirty="0"/>
          </a:p>
          <a:p>
            <a:r>
              <a:rPr lang="sv-SE" sz="1400" dirty="0"/>
              <a:t>1. Nuvarande karaktär på greenområdet behålls men önskvärt med viss justering av främre onduleringar och formation av bunker.</a:t>
            </a:r>
          </a:p>
          <a:p>
            <a:r>
              <a:rPr lang="sv-SE" sz="1400" dirty="0"/>
              <a:t>2. Berg till höger om green viktigt att hålla rent från oönskad vegetation.</a:t>
            </a:r>
          </a:p>
          <a:p>
            <a:r>
              <a:rPr lang="sv-SE" sz="1400" dirty="0"/>
              <a:t>3. Ny kulle för igenfyllnad av berg i dagen samt kompletteras med brunnar för att ta hand om överskottsvatten. Höjd av kulle anpassas till fri sikt in mot green.</a:t>
            </a:r>
          </a:p>
          <a:p>
            <a:r>
              <a:rPr lang="sv-SE" sz="1400" dirty="0"/>
              <a:t>4. Gul tee flyttas till höger för bättre spellinje ut mot fairway. Röd tee förlängs och jämnas till. </a:t>
            </a:r>
          </a:p>
          <a:p>
            <a:endParaRPr lang="sv-SE" sz="1400" b="1" i="1" dirty="0"/>
          </a:p>
          <a:p>
            <a:r>
              <a:rPr lang="sv-SE" sz="1400" b="1" i="1" dirty="0"/>
              <a:t>Övriga synpunkter från Banutvecklingsgruppen &amp; </a:t>
            </a:r>
            <a:r>
              <a:rPr lang="sv-SE" sz="1400" b="1" i="1" dirty="0" err="1"/>
              <a:t>Banpersonalen</a:t>
            </a:r>
            <a:r>
              <a:rPr lang="sv-SE" sz="1400" b="1" i="1" dirty="0"/>
              <a:t> (underhåll)</a:t>
            </a:r>
          </a:p>
          <a:p>
            <a:r>
              <a:rPr lang="sv-SE" sz="1400" i="1" dirty="0"/>
              <a:t>-önskvärt med dräningsarbeten från röd tee till 150 markering.</a:t>
            </a:r>
          </a:p>
          <a:p>
            <a:endParaRPr lang="sv-SE" sz="1400" dirty="0"/>
          </a:p>
        </p:txBody>
      </p:sp>
      <p:sp>
        <p:nvSpPr>
          <p:cNvPr id="39" name="textruta 38">
            <a:extLst>
              <a:ext uri="{FF2B5EF4-FFF2-40B4-BE49-F238E27FC236}">
                <a16:creationId xmlns:a16="http://schemas.microsoft.com/office/drawing/2014/main" id="{26D94443-75BA-4818-9C90-6D5BBF61D957}"/>
              </a:ext>
            </a:extLst>
          </p:cNvPr>
          <p:cNvSpPr txBox="1"/>
          <p:nvPr/>
        </p:nvSpPr>
        <p:spPr>
          <a:xfrm>
            <a:off x="8294618" y="6581002"/>
            <a:ext cx="1826703" cy="461665"/>
          </a:xfrm>
          <a:prstGeom prst="rect">
            <a:avLst/>
          </a:prstGeom>
          <a:noFill/>
        </p:spPr>
        <p:txBody>
          <a:bodyPr wrap="square" rtlCol="0">
            <a:spAutoFit/>
          </a:bodyPr>
          <a:lstStyle/>
          <a:p>
            <a:r>
              <a:rPr lang="sv-SE" sz="1200" dirty="0">
                <a:latin typeface="Mistral" panose="03090702030407020403" pitchFamily="66" charset="0"/>
              </a:rPr>
              <a:t>Fjällman Golf Design – mars 2022</a:t>
            </a:r>
          </a:p>
        </p:txBody>
      </p:sp>
      <p:pic>
        <p:nvPicPr>
          <p:cNvPr id="3" name="Bildobjekt 2" descr="En bild som visar karta&#10;&#10;Automatiskt genererad beskrivning">
            <a:extLst>
              <a:ext uri="{FF2B5EF4-FFF2-40B4-BE49-F238E27FC236}">
                <a16:creationId xmlns:a16="http://schemas.microsoft.com/office/drawing/2014/main" id="{7A7A34E3-B1E0-4479-A9E4-70B6FD8B98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659" y="586839"/>
            <a:ext cx="3194962" cy="5613071"/>
          </a:xfrm>
          <a:prstGeom prst="rect">
            <a:avLst/>
          </a:prstGeom>
        </p:spPr>
      </p:pic>
      <p:pic>
        <p:nvPicPr>
          <p:cNvPr id="4" name="Bildobjekt 3" descr="En bild som visar utomhus, växt&#10;&#10;Automatiskt genererad beskrivning">
            <a:extLst>
              <a:ext uri="{FF2B5EF4-FFF2-40B4-BE49-F238E27FC236}">
                <a16:creationId xmlns:a16="http://schemas.microsoft.com/office/drawing/2014/main" id="{8E7E0806-0A79-4EC3-9CBC-2E4235621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4843" y="3279122"/>
            <a:ext cx="6393460" cy="3364665"/>
          </a:xfrm>
          <a:prstGeom prst="rect">
            <a:avLst/>
          </a:prstGeom>
        </p:spPr>
      </p:pic>
      <p:sp>
        <p:nvSpPr>
          <p:cNvPr id="5" name="textruta 4">
            <a:extLst>
              <a:ext uri="{FF2B5EF4-FFF2-40B4-BE49-F238E27FC236}">
                <a16:creationId xmlns:a16="http://schemas.microsoft.com/office/drawing/2014/main" id="{CBED50A8-BDD5-40D2-A768-C5F4DAC05B70}"/>
              </a:ext>
            </a:extLst>
          </p:cNvPr>
          <p:cNvSpPr txBox="1"/>
          <p:nvPr/>
        </p:nvSpPr>
        <p:spPr>
          <a:xfrm>
            <a:off x="9292835" y="3866912"/>
            <a:ext cx="447985" cy="523220"/>
          </a:xfrm>
          <a:prstGeom prst="rect">
            <a:avLst/>
          </a:prstGeom>
          <a:noFill/>
        </p:spPr>
        <p:txBody>
          <a:bodyPr wrap="square" rtlCol="0">
            <a:spAutoFit/>
          </a:bodyPr>
          <a:lstStyle/>
          <a:p>
            <a:r>
              <a:rPr lang="sv-SE" sz="2800" b="1" dirty="0">
                <a:solidFill>
                  <a:srgbClr val="FFC000"/>
                </a:solidFill>
              </a:rPr>
              <a:t>1</a:t>
            </a:r>
          </a:p>
        </p:txBody>
      </p:sp>
      <p:sp>
        <p:nvSpPr>
          <p:cNvPr id="21" name="textruta 20">
            <a:extLst>
              <a:ext uri="{FF2B5EF4-FFF2-40B4-BE49-F238E27FC236}">
                <a16:creationId xmlns:a16="http://schemas.microsoft.com/office/drawing/2014/main" id="{373F059D-5ADC-46D4-B3D4-9AD0E6EB8DB1}"/>
              </a:ext>
            </a:extLst>
          </p:cNvPr>
          <p:cNvSpPr txBox="1"/>
          <p:nvPr/>
        </p:nvSpPr>
        <p:spPr>
          <a:xfrm>
            <a:off x="4542310" y="4961453"/>
            <a:ext cx="447985" cy="523220"/>
          </a:xfrm>
          <a:prstGeom prst="rect">
            <a:avLst/>
          </a:prstGeom>
          <a:noFill/>
        </p:spPr>
        <p:txBody>
          <a:bodyPr wrap="square" rtlCol="0">
            <a:spAutoFit/>
          </a:bodyPr>
          <a:lstStyle/>
          <a:p>
            <a:r>
              <a:rPr lang="sv-SE" sz="2800" b="1" dirty="0">
                <a:solidFill>
                  <a:srgbClr val="FFC000"/>
                </a:solidFill>
              </a:rPr>
              <a:t>2</a:t>
            </a:r>
          </a:p>
        </p:txBody>
      </p:sp>
      <p:sp>
        <p:nvSpPr>
          <p:cNvPr id="22" name="textruta 21">
            <a:extLst>
              <a:ext uri="{FF2B5EF4-FFF2-40B4-BE49-F238E27FC236}">
                <a16:creationId xmlns:a16="http://schemas.microsoft.com/office/drawing/2014/main" id="{6652EBCC-B318-4899-860C-03232855D7A6}"/>
              </a:ext>
            </a:extLst>
          </p:cNvPr>
          <p:cNvSpPr txBox="1"/>
          <p:nvPr/>
        </p:nvSpPr>
        <p:spPr>
          <a:xfrm>
            <a:off x="6298978" y="4575458"/>
            <a:ext cx="447985" cy="523220"/>
          </a:xfrm>
          <a:prstGeom prst="rect">
            <a:avLst/>
          </a:prstGeom>
          <a:noFill/>
        </p:spPr>
        <p:txBody>
          <a:bodyPr wrap="square" rtlCol="0">
            <a:spAutoFit/>
          </a:bodyPr>
          <a:lstStyle/>
          <a:p>
            <a:r>
              <a:rPr lang="sv-SE" sz="2800" b="1" dirty="0">
                <a:solidFill>
                  <a:srgbClr val="FFC000"/>
                </a:solidFill>
              </a:rPr>
              <a:t>3</a:t>
            </a:r>
          </a:p>
        </p:txBody>
      </p:sp>
      <p:sp>
        <p:nvSpPr>
          <p:cNvPr id="23" name="textruta 22">
            <a:extLst>
              <a:ext uri="{FF2B5EF4-FFF2-40B4-BE49-F238E27FC236}">
                <a16:creationId xmlns:a16="http://schemas.microsoft.com/office/drawing/2014/main" id="{86527017-FC6E-4A48-B95B-C877346429BE}"/>
              </a:ext>
            </a:extLst>
          </p:cNvPr>
          <p:cNvSpPr txBox="1"/>
          <p:nvPr/>
        </p:nvSpPr>
        <p:spPr>
          <a:xfrm>
            <a:off x="3944997" y="5398676"/>
            <a:ext cx="447985" cy="523220"/>
          </a:xfrm>
          <a:prstGeom prst="rect">
            <a:avLst/>
          </a:prstGeom>
          <a:noFill/>
        </p:spPr>
        <p:txBody>
          <a:bodyPr wrap="square" rtlCol="0">
            <a:spAutoFit/>
          </a:bodyPr>
          <a:lstStyle/>
          <a:p>
            <a:r>
              <a:rPr lang="sv-SE" sz="2800" b="1" dirty="0">
                <a:solidFill>
                  <a:srgbClr val="FFC000"/>
                </a:solidFill>
              </a:rPr>
              <a:t>4</a:t>
            </a:r>
          </a:p>
        </p:txBody>
      </p:sp>
      <p:sp>
        <p:nvSpPr>
          <p:cNvPr id="2" name="Ellips 1">
            <a:extLst>
              <a:ext uri="{FF2B5EF4-FFF2-40B4-BE49-F238E27FC236}">
                <a16:creationId xmlns:a16="http://schemas.microsoft.com/office/drawing/2014/main" id="{B2ED55A9-9232-4E08-990E-E31EC7DB73A0}"/>
              </a:ext>
            </a:extLst>
          </p:cNvPr>
          <p:cNvSpPr/>
          <p:nvPr/>
        </p:nvSpPr>
        <p:spPr>
          <a:xfrm>
            <a:off x="1315498" y="813733"/>
            <a:ext cx="933800" cy="880844"/>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76E922DC-A0BD-4ADB-AEFF-BCF5933ECE82}"/>
              </a:ext>
            </a:extLst>
          </p:cNvPr>
          <p:cNvSpPr/>
          <p:nvPr/>
        </p:nvSpPr>
        <p:spPr>
          <a:xfrm>
            <a:off x="1749527" y="1686835"/>
            <a:ext cx="596874" cy="66934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8EEB9EE-9E93-47DE-A29C-2275D2C52892}"/>
              </a:ext>
            </a:extLst>
          </p:cNvPr>
          <p:cNvSpPr/>
          <p:nvPr/>
        </p:nvSpPr>
        <p:spPr>
          <a:xfrm>
            <a:off x="1600835" y="2440498"/>
            <a:ext cx="524836" cy="66934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1AAC79D9-7B58-4E96-9A17-D7F91B28DCE5}"/>
              </a:ext>
            </a:extLst>
          </p:cNvPr>
          <p:cNvSpPr/>
          <p:nvPr/>
        </p:nvSpPr>
        <p:spPr>
          <a:xfrm>
            <a:off x="1396353" y="4677504"/>
            <a:ext cx="933800" cy="1199986"/>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563146FE-4832-481D-8501-733521C77DE0}"/>
              </a:ext>
            </a:extLst>
          </p:cNvPr>
          <p:cNvSpPr txBox="1"/>
          <p:nvPr/>
        </p:nvSpPr>
        <p:spPr>
          <a:xfrm>
            <a:off x="1700520" y="4961453"/>
            <a:ext cx="325466" cy="523220"/>
          </a:xfrm>
          <a:prstGeom prst="rect">
            <a:avLst/>
          </a:prstGeom>
          <a:noFill/>
        </p:spPr>
        <p:txBody>
          <a:bodyPr wrap="square">
            <a:spAutoFit/>
          </a:bodyPr>
          <a:lstStyle/>
          <a:p>
            <a:r>
              <a:rPr lang="sv-SE" sz="2800" b="1" dirty="0"/>
              <a:t>4</a:t>
            </a:r>
          </a:p>
        </p:txBody>
      </p:sp>
      <p:sp>
        <p:nvSpPr>
          <p:cNvPr id="24" name="textruta 23">
            <a:extLst>
              <a:ext uri="{FF2B5EF4-FFF2-40B4-BE49-F238E27FC236}">
                <a16:creationId xmlns:a16="http://schemas.microsoft.com/office/drawing/2014/main" id="{F2206400-60D8-4B55-A954-2E285B97B4FC}"/>
              </a:ext>
            </a:extLst>
          </p:cNvPr>
          <p:cNvSpPr txBox="1"/>
          <p:nvPr/>
        </p:nvSpPr>
        <p:spPr>
          <a:xfrm>
            <a:off x="1631098" y="1050167"/>
            <a:ext cx="236858" cy="523220"/>
          </a:xfrm>
          <a:prstGeom prst="rect">
            <a:avLst/>
          </a:prstGeom>
          <a:noFill/>
        </p:spPr>
        <p:txBody>
          <a:bodyPr wrap="square">
            <a:spAutoFit/>
          </a:bodyPr>
          <a:lstStyle/>
          <a:p>
            <a:r>
              <a:rPr lang="sv-SE" sz="2800" b="1" dirty="0"/>
              <a:t>1</a:t>
            </a:r>
          </a:p>
        </p:txBody>
      </p:sp>
      <p:sp>
        <p:nvSpPr>
          <p:cNvPr id="25" name="textruta 24">
            <a:extLst>
              <a:ext uri="{FF2B5EF4-FFF2-40B4-BE49-F238E27FC236}">
                <a16:creationId xmlns:a16="http://schemas.microsoft.com/office/drawing/2014/main" id="{D33DB71C-00F8-4422-A73C-F77180010A56}"/>
              </a:ext>
            </a:extLst>
          </p:cNvPr>
          <p:cNvSpPr txBox="1"/>
          <p:nvPr/>
        </p:nvSpPr>
        <p:spPr>
          <a:xfrm>
            <a:off x="1863253" y="1694577"/>
            <a:ext cx="270938" cy="523220"/>
          </a:xfrm>
          <a:prstGeom prst="rect">
            <a:avLst/>
          </a:prstGeom>
          <a:noFill/>
        </p:spPr>
        <p:txBody>
          <a:bodyPr wrap="square">
            <a:spAutoFit/>
          </a:bodyPr>
          <a:lstStyle/>
          <a:p>
            <a:r>
              <a:rPr lang="sv-SE" sz="2800" b="1" dirty="0"/>
              <a:t>2</a:t>
            </a:r>
          </a:p>
        </p:txBody>
      </p:sp>
      <p:sp>
        <p:nvSpPr>
          <p:cNvPr id="26" name="textruta 25">
            <a:extLst>
              <a:ext uri="{FF2B5EF4-FFF2-40B4-BE49-F238E27FC236}">
                <a16:creationId xmlns:a16="http://schemas.microsoft.com/office/drawing/2014/main" id="{75D57F27-99D7-4DF9-B442-70BE77C28846}"/>
              </a:ext>
            </a:extLst>
          </p:cNvPr>
          <p:cNvSpPr txBox="1"/>
          <p:nvPr/>
        </p:nvSpPr>
        <p:spPr>
          <a:xfrm>
            <a:off x="1837171" y="2545612"/>
            <a:ext cx="339099" cy="523220"/>
          </a:xfrm>
          <a:prstGeom prst="rect">
            <a:avLst/>
          </a:prstGeom>
          <a:noFill/>
        </p:spPr>
        <p:txBody>
          <a:bodyPr wrap="square">
            <a:spAutoFit/>
          </a:bodyPr>
          <a:lstStyle/>
          <a:p>
            <a:r>
              <a:rPr lang="sv-SE" sz="2800" b="1" dirty="0"/>
              <a:t>3</a:t>
            </a:r>
          </a:p>
        </p:txBody>
      </p:sp>
    </p:spTree>
    <p:extLst>
      <p:ext uri="{BB962C8B-B14F-4D97-AF65-F5344CB8AC3E}">
        <p14:creationId xmlns:p14="http://schemas.microsoft.com/office/powerpoint/2010/main" val="2829700892"/>
      </p:ext>
    </p:extLst>
  </p:cSld>
  <p:clrMapOvr>
    <a:masterClrMapping/>
  </p:clrMapOvr>
  <p:transition spd="slow" advClick="0" advTm="1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E5CFEFC-D6CD-404A-A768-F53D2D699514}"/>
              </a:ext>
            </a:extLst>
          </p:cNvPr>
          <p:cNvSpPr txBox="1"/>
          <p:nvPr/>
        </p:nvSpPr>
        <p:spPr>
          <a:xfrm>
            <a:off x="742950" y="243281"/>
            <a:ext cx="2099345" cy="369332"/>
          </a:xfrm>
          <a:prstGeom prst="rect">
            <a:avLst/>
          </a:prstGeom>
          <a:noFill/>
        </p:spPr>
        <p:txBody>
          <a:bodyPr wrap="square" rtlCol="0">
            <a:spAutoFit/>
          </a:bodyPr>
          <a:lstStyle/>
          <a:p>
            <a:r>
              <a:rPr lang="sv-SE" b="1" dirty="0"/>
              <a:t>RÖD-HÅL 1 </a:t>
            </a:r>
          </a:p>
        </p:txBody>
      </p:sp>
      <p:sp>
        <p:nvSpPr>
          <p:cNvPr id="5" name="textruta 4">
            <a:extLst>
              <a:ext uri="{FF2B5EF4-FFF2-40B4-BE49-F238E27FC236}">
                <a16:creationId xmlns:a16="http://schemas.microsoft.com/office/drawing/2014/main" id="{42499E42-032B-4715-BB3F-5A7304FEA5F5}"/>
              </a:ext>
            </a:extLst>
          </p:cNvPr>
          <p:cNvSpPr txBox="1"/>
          <p:nvPr/>
        </p:nvSpPr>
        <p:spPr>
          <a:xfrm>
            <a:off x="7332371" y="4902112"/>
            <a:ext cx="2174322" cy="830997"/>
          </a:xfrm>
          <a:prstGeom prst="rect">
            <a:avLst/>
          </a:prstGeom>
          <a:noFill/>
        </p:spPr>
        <p:txBody>
          <a:bodyPr wrap="square" rtlCol="0">
            <a:spAutoFit/>
          </a:bodyPr>
          <a:lstStyle/>
          <a:p>
            <a:r>
              <a:rPr lang="sv-SE" sz="1600" dirty="0"/>
              <a:t>Gul tee flyttas till höger för bättre spellinje från tee.</a:t>
            </a:r>
          </a:p>
        </p:txBody>
      </p:sp>
      <p:sp>
        <p:nvSpPr>
          <p:cNvPr id="16" name="textruta 15">
            <a:extLst>
              <a:ext uri="{FF2B5EF4-FFF2-40B4-BE49-F238E27FC236}">
                <a16:creationId xmlns:a16="http://schemas.microsoft.com/office/drawing/2014/main" id="{46481B11-89C0-4C45-B32B-C3ED2C87CBFE}"/>
              </a:ext>
            </a:extLst>
          </p:cNvPr>
          <p:cNvSpPr txBox="1"/>
          <p:nvPr/>
        </p:nvSpPr>
        <p:spPr>
          <a:xfrm>
            <a:off x="8044425" y="6509588"/>
            <a:ext cx="1861575"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pic>
        <p:nvPicPr>
          <p:cNvPr id="36" name="Bildobjekt 35">
            <a:extLst>
              <a:ext uri="{FF2B5EF4-FFF2-40B4-BE49-F238E27FC236}">
                <a16:creationId xmlns:a16="http://schemas.microsoft.com/office/drawing/2014/main" id="{5B1DC40B-199E-4A2D-8765-9CECAF92C3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0510" y="45313"/>
            <a:ext cx="551487" cy="644559"/>
          </a:xfrm>
          <a:prstGeom prst="rect">
            <a:avLst/>
          </a:prstGeom>
        </p:spPr>
      </p:pic>
      <p:pic>
        <p:nvPicPr>
          <p:cNvPr id="6" name="Bildobjekt 5" descr="En bild som visar gräs, träd, utomhus, fält&#10;&#10;Automatiskt genererad beskrivning">
            <a:extLst>
              <a:ext uri="{FF2B5EF4-FFF2-40B4-BE49-F238E27FC236}">
                <a16:creationId xmlns:a16="http://schemas.microsoft.com/office/drawing/2014/main" id="{F00C3540-8B8C-4477-8701-ADB457B26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2249" y="1211900"/>
            <a:ext cx="4730042" cy="3637134"/>
          </a:xfrm>
          <a:prstGeom prst="rect">
            <a:avLst/>
          </a:prstGeom>
        </p:spPr>
      </p:pic>
      <p:pic>
        <p:nvPicPr>
          <p:cNvPr id="10" name="Bildobjekt 9" descr="En bild som visar gräs, träd, utomhus, himmel&#10;&#10;Automatiskt genererad beskrivning">
            <a:extLst>
              <a:ext uri="{FF2B5EF4-FFF2-40B4-BE49-F238E27FC236}">
                <a16:creationId xmlns:a16="http://schemas.microsoft.com/office/drawing/2014/main" id="{86EEA0A2-78A8-437B-951D-75F08FADB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709" y="1211900"/>
            <a:ext cx="4556644" cy="3637134"/>
          </a:xfrm>
          <a:prstGeom prst="rect">
            <a:avLst/>
          </a:prstGeom>
        </p:spPr>
      </p:pic>
      <p:sp>
        <p:nvSpPr>
          <p:cNvPr id="12" name="Pil: nedåt 11">
            <a:extLst>
              <a:ext uri="{FF2B5EF4-FFF2-40B4-BE49-F238E27FC236}">
                <a16:creationId xmlns:a16="http://schemas.microsoft.com/office/drawing/2014/main" id="{7DABA915-FA6D-42D3-8D3F-6117B96E1591}"/>
              </a:ext>
            </a:extLst>
          </p:cNvPr>
          <p:cNvSpPr/>
          <p:nvPr/>
        </p:nvSpPr>
        <p:spPr>
          <a:xfrm rot="7201777" flipH="1">
            <a:off x="8266529" y="1822345"/>
            <a:ext cx="99468" cy="283526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C8AA6041-EE95-4ED8-9FA8-304B9AF33B40}"/>
              </a:ext>
            </a:extLst>
          </p:cNvPr>
          <p:cNvSpPr/>
          <p:nvPr/>
        </p:nvSpPr>
        <p:spPr>
          <a:xfrm rot="21191436">
            <a:off x="325681" y="3461832"/>
            <a:ext cx="3147506" cy="1313413"/>
          </a:xfrm>
          <a:prstGeom prst="ellipse">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B9FA17E9-3F9A-4A28-8199-02258490CD9F}"/>
              </a:ext>
            </a:extLst>
          </p:cNvPr>
          <p:cNvSpPr txBox="1"/>
          <p:nvPr/>
        </p:nvSpPr>
        <p:spPr>
          <a:xfrm>
            <a:off x="638558" y="4940202"/>
            <a:ext cx="2746870" cy="830997"/>
          </a:xfrm>
          <a:prstGeom prst="rect">
            <a:avLst/>
          </a:prstGeom>
          <a:noFill/>
        </p:spPr>
        <p:txBody>
          <a:bodyPr wrap="square" rtlCol="0">
            <a:spAutoFit/>
          </a:bodyPr>
          <a:lstStyle/>
          <a:p>
            <a:r>
              <a:rPr lang="sv-SE" sz="1600" dirty="0"/>
              <a:t>Ny kulle för att fylla över berg i dagen samt avrinning till </a:t>
            </a:r>
            <a:r>
              <a:rPr lang="sv-SE" sz="1600" dirty="0" err="1"/>
              <a:t>ytbrunnar</a:t>
            </a:r>
            <a:r>
              <a:rPr lang="sv-SE" sz="1600" dirty="0"/>
              <a:t>.</a:t>
            </a:r>
          </a:p>
        </p:txBody>
      </p:sp>
      <p:sp>
        <p:nvSpPr>
          <p:cNvPr id="17" name="Ellips 16">
            <a:extLst>
              <a:ext uri="{FF2B5EF4-FFF2-40B4-BE49-F238E27FC236}">
                <a16:creationId xmlns:a16="http://schemas.microsoft.com/office/drawing/2014/main" id="{E31C0191-00B7-4B47-BD44-0D8257258DD3}"/>
              </a:ext>
            </a:extLst>
          </p:cNvPr>
          <p:cNvSpPr/>
          <p:nvPr/>
        </p:nvSpPr>
        <p:spPr>
          <a:xfrm>
            <a:off x="1672040" y="3296873"/>
            <a:ext cx="168296" cy="117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6E45A6A5-40F5-4653-87BC-0F3B72F84D8E}"/>
              </a:ext>
            </a:extLst>
          </p:cNvPr>
          <p:cNvSpPr txBox="1"/>
          <p:nvPr/>
        </p:nvSpPr>
        <p:spPr>
          <a:xfrm>
            <a:off x="1482492" y="3030468"/>
            <a:ext cx="715687" cy="307777"/>
          </a:xfrm>
          <a:prstGeom prst="rect">
            <a:avLst/>
          </a:prstGeom>
          <a:noFill/>
        </p:spPr>
        <p:txBody>
          <a:bodyPr wrap="square" rtlCol="0">
            <a:spAutoFit/>
          </a:bodyPr>
          <a:lstStyle/>
          <a:p>
            <a:r>
              <a:rPr lang="sv-SE" sz="1400" b="1" dirty="0">
                <a:solidFill>
                  <a:srgbClr val="FFFF00"/>
                </a:solidFill>
              </a:rPr>
              <a:t>Brunn</a:t>
            </a:r>
          </a:p>
        </p:txBody>
      </p:sp>
      <p:sp>
        <p:nvSpPr>
          <p:cNvPr id="19" name="textruta 18">
            <a:extLst>
              <a:ext uri="{FF2B5EF4-FFF2-40B4-BE49-F238E27FC236}">
                <a16:creationId xmlns:a16="http://schemas.microsoft.com/office/drawing/2014/main" id="{4D074CB0-3CC0-49E9-A19A-3482239A14F1}"/>
              </a:ext>
            </a:extLst>
          </p:cNvPr>
          <p:cNvSpPr txBox="1"/>
          <p:nvPr/>
        </p:nvSpPr>
        <p:spPr>
          <a:xfrm>
            <a:off x="2255980" y="3693855"/>
            <a:ext cx="552100" cy="307777"/>
          </a:xfrm>
          <a:prstGeom prst="rect">
            <a:avLst/>
          </a:prstGeom>
          <a:noFill/>
        </p:spPr>
        <p:txBody>
          <a:bodyPr wrap="square" rtlCol="0">
            <a:spAutoFit/>
          </a:bodyPr>
          <a:lstStyle/>
          <a:p>
            <a:r>
              <a:rPr lang="sv-SE" sz="1400" b="1" dirty="0">
                <a:solidFill>
                  <a:srgbClr val="FFFF00"/>
                </a:solidFill>
              </a:rPr>
              <a:t>Kulle</a:t>
            </a:r>
          </a:p>
        </p:txBody>
      </p:sp>
      <p:sp>
        <p:nvSpPr>
          <p:cNvPr id="23" name="Pil: höger 22">
            <a:extLst>
              <a:ext uri="{FF2B5EF4-FFF2-40B4-BE49-F238E27FC236}">
                <a16:creationId xmlns:a16="http://schemas.microsoft.com/office/drawing/2014/main" id="{26603DDA-9B7C-4DF8-8E48-DD11E43B1C04}"/>
              </a:ext>
            </a:extLst>
          </p:cNvPr>
          <p:cNvSpPr/>
          <p:nvPr/>
        </p:nvSpPr>
        <p:spPr>
          <a:xfrm>
            <a:off x="7757572" y="4395527"/>
            <a:ext cx="1806255" cy="15921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A719D58A-278A-49ED-AF16-79010F8BDAC6}"/>
              </a:ext>
            </a:extLst>
          </p:cNvPr>
          <p:cNvSpPr/>
          <p:nvPr/>
        </p:nvSpPr>
        <p:spPr>
          <a:xfrm>
            <a:off x="4167852" y="3789153"/>
            <a:ext cx="168296" cy="117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8D738316-1DAE-45E5-AF51-EA469CDB9B99}"/>
              </a:ext>
            </a:extLst>
          </p:cNvPr>
          <p:cNvSpPr txBox="1"/>
          <p:nvPr/>
        </p:nvSpPr>
        <p:spPr>
          <a:xfrm>
            <a:off x="3870539" y="3487546"/>
            <a:ext cx="594627" cy="523220"/>
          </a:xfrm>
          <a:prstGeom prst="rect">
            <a:avLst/>
          </a:prstGeom>
          <a:noFill/>
        </p:spPr>
        <p:txBody>
          <a:bodyPr wrap="square">
            <a:spAutoFit/>
          </a:bodyPr>
          <a:lstStyle/>
          <a:p>
            <a:r>
              <a:rPr lang="sv-SE" sz="1400" b="1" dirty="0">
                <a:solidFill>
                  <a:srgbClr val="FFFF00"/>
                </a:solidFill>
              </a:rPr>
              <a:t>Brunn</a:t>
            </a:r>
          </a:p>
        </p:txBody>
      </p:sp>
    </p:spTree>
    <p:extLst>
      <p:ext uri="{BB962C8B-B14F-4D97-AF65-F5344CB8AC3E}">
        <p14:creationId xmlns:p14="http://schemas.microsoft.com/office/powerpoint/2010/main" val="1003134778"/>
      </p:ext>
    </p:extLst>
  </p:cSld>
  <p:clrMapOvr>
    <a:masterClrMapping/>
  </p:clrMapOvr>
  <p:transition spd="slow" advClick="0" advTm="1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0B7F68E-D96D-4DC4-9711-51BC274CE3FB}"/>
              </a:ext>
            </a:extLst>
          </p:cNvPr>
          <p:cNvSpPr txBox="1"/>
          <p:nvPr/>
        </p:nvSpPr>
        <p:spPr>
          <a:xfrm>
            <a:off x="274346" y="184450"/>
            <a:ext cx="1507360" cy="369332"/>
          </a:xfrm>
          <a:prstGeom prst="rect">
            <a:avLst/>
          </a:prstGeom>
          <a:noFill/>
        </p:spPr>
        <p:txBody>
          <a:bodyPr wrap="square">
            <a:spAutoFit/>
          </a:bodyPr>
          <a:lstStyle/>
          <a:p>
            <a:r>
              <a:rPr lang="sv-SE" b="1" u="sng" dirty="0"/>
              <a:t>RÖD</a:t>
            </a:r>
            <a:r>
              <a:rPr lang="sv-SE" sz="1800" b="1" u="sng" dirty="0"/>
              <a:t> – HÅL </a:t>
            </a:r>
            <a:r>
              <a:rPr lang="sv-SE" b="1" u="sng" dirty="0"/>
              <a:t>2</a:t>
            </a:r>
            <a:endParaRPr lang="sv-SE" sz="1800" b="1" u="sng" dirty="0"/>
          </a:p>
        </p:txBody>
      </p:sp>
      <p:sp>
        <p:nvSpPr>
          <p:cNvPr id="28" name="textruta 27">
            <a:extLst>
              <a:ext uri="{FF2B5EF4-FFF2-40B4-BE49-F238E27FC236}">
                <a16:creationId xmlns:a16="http://schemas.microsoft.com/office/drawing/2014/main" id="{DE0658F3-283F-4469-936A-6DA3DE590D4D}"/>
              </a:ext>
            </a:extLst>
          </p:cNvPr>
          <p:cNvSpPr txBox="1"/>
          <p:nvPr/>
        </p:nvSpPr>
        <p:spPr>
          <a:xfrm>
            <a:off x="7648068" y="6558281"/>
            <a:ext cx="2192562" cy="276999"/>
          </a:xfrm>
          <a:prstGeom prst="rect">
            <a:avLst/>
          </a:prstGeom>
          <a:noFill/>
        </p:spPr>
        <p:txBody>
          <a:bodyPr wrap="square">
            <a:spAutoFit/>
          </a:bodyPr>
          <a:lstStyle/>
          <a:p>
            <a:r>
              <a:rPr lang="sv-SE" sz="1200" dirty="0">
                <a:latin typeface="Mistral" panose="03090702030407020403" pitchFamily="66" charset="0"/>
              </a:rPr>
              <a:t>Fjällman Golf Design – mars 2022</a:t>
            </a:r>
          </a:p>
        </p:txBody>
      </p:sp>
      <p:pic>
        <p:nvPicPr>
          <p:cNvPr id="4" name="Bildobjekt 3" descr="En bild som visar karta&#10;&#10;Automatiskt genererad beskrivning">
            <a:extLst>
              <a:ext uri="{FF2B5EF4-FFF2-40B4-BE49-F238E27FC236}">
                <a16:creationId xmlns:a16="http://schemas.microsoft.com/office/drawing/2014/main" id="{440B42BA-9B8E-4590-AE74-508545C474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74" y="819727"/>
            <a:ext cx="3178004" cy="5943594"/>
          </a:xfrm>
          <a:prstGeom prst="rect">
            <a:avLst/>
          </a:prstGeom>
        </p:spPr>
      </p:pic>
      <p:pic>
        <p:nvPicPr>
          <p:cNvPr id="7" name="Bildobjekt 6">
            <a:extLst>
              <a:ext uri="{FF2B5EF4-FFF2-40B4-BE49-F238E27FC236}">
                <a16:creationId xmlns:a16="http://schemas.microsoft.com/office/drawing/2014/main" id="{A4A703E8-D361-4271-9B73-BCE77C6BBB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4740" y="147747"/>
            <a:ext cx="4258829" cy="6350276"/>
          </a:xfrm>
          <a:prstGeom prst="rect">
            <a:avLst/>
          </a:prstGeom>
        </p:spPr>
      </p:pic>
      <p:sp>
        <p:nvSpPr>
          <p:cNvPr id="16" name="textruta 15">
            <a:extLst>
              <a:ext uri="{FF2B5EF4-FFF2-40B4-BE49-F238E27FC236}">
                <a16:creationId xmlns:a16="http://schemas.microsoft.com/office/drawing/2014/main" id="{458541A1-DE96-4E7C-9FA2-84F9E0AA5770}"/>
              </a:ext>
            </a:extLst>
          </p:cNvPr>
          <p:cNvSpPr txBox="1"/>
          <p:nvPr/>
        </p:nvSpPr>
        <p:spPr>
          <a:xfrm>
            <a:off x="5777922" y="374987"/>
            <a:ext cx="257306" cy="523220"/>
          </a:xfrm>
          <a:prstGeom prst="rect">
            <a:avLst/>
          </a:prstGeom>
          <a:noFill/>
        </p:spPr>
        <p:txBody>
          <a:bodyPr wrap="square">
            <a:spAutoFit/>
          </a:bodyPr>
          <a:lstStyle/>
          <a:p>
            <a:r>
              <a:rPr lang="sv-SE" sz="2800" dirty="0">
                <a:solidFill>
                  <a:srgbClr val="800000"/>
                </a:solidFill>
              </a:rPr>
              <a:t>1</a:t>
            </a:r>
          </a:p>
        </p:txBody>
      </p:sp>
      <p:sp>
        <p:nvSpPr>
          <p:cNvPr id="5" name="textruta 4">
            <a:extLst>
              <a:ext uri="{FF2B5EF4-FFF2-40B4-BE49-F238E27FC236}">
                <a16:creationId xmlns:a16="http://schemas.microsoft.com/office/drawing/2014/main" id="{7594D20D-9934-4BCD-99ED-C6482DFE7911}"/>
              </a:ext>
            </a:extLst>
          </p:cNvPr>
          <p:cNvSpPr txBox="1"/>
          <p:nvPr/>
        </p:nvSpPr>
        <p:spPr>
          <a:xfrm>
            <a:off x="2857923" y="1696434"/>
            <a:ext cx="2648305" cy="3754874"/>
          </a:xfrm>
          <a:prstGeom prst="rect">
            <a:avLst/>
          </a:prstGeom>
          <a:solidFill>
            <a:srgbClr val="FFFFFF"/>
          </a:solidFill>
        </p:spPr>
        <p:txBody>
          <a:bodyPr wrap="square" rtlCol="0">
            <a:spAutoFit/>
          </a:bodyPr>
          <a:lstStyle/>
          <a:p>
            <a:r>
              <a:rPr lang="sv-SE" sz="1400" b="1" i="1" dirty="0"/>
              <a:t>Förslag från Golfbanearkitekten avseende designförändringar</a:t>
            </a:r>
            <a:endParaRPr lang="sv-SE" sz="1400" dirty="0"/>
          </a:p>
          <a:p>
            <a:r>
              <a:rPr lang="sv-SE" sz="1400" dirty="0"/>
              <a:t>1.Ombyggnation av hela greenområdet (referens modell för ombyggnation Blå 1-6).</a:t>
            </a:r>
          </a:p>
          <a:p>
            <a:r>
              <a:rPr lang="sv-SE" sz="1400" dirty="0"/>
              <a:t>2. Fyll igen berg i dagen på fairway med mindre kullar/nivåer.</a:t>
            </a:r>
          </a:p>
          <a:p>
            <a:r>
              <a:rPr lang="sv-SE" sz="1400" dirty="0"/>
              <a:t>3.Önskvärt att flytta gul tee upp på befintlig höjd. Röd tee utökas. </a:t>
            </a:r>
          </a:p>
          <a:p>
            <a:endParaRPr lang="sv-SE" sz="1400" b="1" i="1" dirty="0"/>
          </a:p>
          <a:p>
            <a:r>
              <a:rPr lang="sv-SE" sz="1400" b="1" i="1" dirty="0"/>
              <a:t>Övriga synpunkter från Banutvecklingsgruppen &amp; </a:t>
            </a:r>
            <a:r>
              <a:rPr lang="sv-SE" sz="1400" b="1" i="1" dirty="0" err="1"/>
              <a:t>Banpersonalen</a:t>
            </a:r>
            <a:r>
              <a:rPr lang="sv-SE" sz="1400" b="1" i="1" dirty="0"/>
              <a:t> (underhåll/design)</a:t>
            </a:r>
          </a:p>
          <a:p>
            <a:r>
              <a:rPr lang="sv-SE" sz="1400" b="1" i="1" dirty="0"/>
              <a:t>-</a:t>
            </a:r>
            <a:r>
              <a:rPr lang="sv-SE" sz="1400" i="1" dirty="0"/>
              <a:t>flyttning av gul tee till höjden på väster sida låg prioritet.</a:t>
            </a:r>
            <a:endParaRPr lang="sv-SE" sz="1400" b="1" i="1" dirty="0"/>
          </a:p>
          <a:p>
            <a:endParaRPr lang="sv-SE" sz="1400" dirty="0"/>
          </a:p>
        </p:txBody>
      </p:sp>
      <p:sp>
        <p:nvSpPr>
          <p:cNvPr id="20" name="textruta 19">
            <a:extLst>
              <a:ext uri="{FF2B5EF4-FFF2-40B4-BE49-F238E27FC236}">
                <a16:creationId xmlns:a16="http://schemas.microsoft.com/office/drawing/2014/main" id="{DF31FE99-42A7-4651-B30C-E6F4B871CF3B}"/>
              </a:ext>
            </a:extLst>
          </p:cNvPr>
          <p:cNvSpPr txBox="1"/>
          <p:nvPr/>
        </p:nvSpPr>
        <p:spPr>
          <a:xfrm>
            <a:off x="1337087" y="5331283"/>
            <a:ext cx="402061" cy="523220"/>
          </a:xfrm>
          <a:prstGeom prst="rect">
            <a:avLst/>
          </a:prstGeom>
          <a:noFill/>
        </p:spPr>
        <p:txBody>
          <a:bodyPr wrap="square">
            <a:spAutoFit/>
          </a:bodyPr>
          <a:lstStyle/>
          <a:p>
            <a:r>
              <a:rPr lang="sv-SE" sz="2800" dirty="0">
                <a:solidFill>
                  <a:srgbClr val="FFFF00"/>
                </a:solidFill>
              </a:rPr>
              <a:t>3</a:t>
            </a:r>
          </a:p>
        </p:txBody>
      </p:sp>
      <p:sp>
        <p:nvSpPr>
          <p:cNvPr id="30" name="textruta 29">
            <a:extLst>
              <a:ext uri="{FF2B5EF4-FFF2-40B4-BE49-F238E27FC236}">
                <a16:creationId xmlns:a16="http://schemas.microsoft.com/office/drawing/2014/main" id="{E26F6BF2-ACD9-4A86-B9C5-F785E3AA3BFA}"/>
              </a:ext>
            </a:extLst>
          </p:cNvPr>
          <p:cNvSpPr txBox="1"/>
          <p:nvPr/>
        </p:nvSpPr>
        <p:spPr>
          <a:xfrm>
            <a:off x="7490899" y="2782678"/>
            <a:ext cx="284570" cy="523220"/>
          </a:xfrm>
          <a:prstGeom prst="rect">
            <a:avLst/>
          </a:prstGeom>
          <a:noFill/>
        </p:spPr>
        <p:txBody>
          <a:bodyPr wrap="square">
            <a:spAutoFit/>
          </a:bodyPr>
          <a:lstStyle/>
          <a:p>
            <a:r>
              <a:rPr lang="sv-SE" sz="2800" b="1" dirty="0">
                <a:solidFill>
                  <a:srgbClr val="800000"/>
                </a:solidFill>
              </a:rPr>
              <a:t>2</a:t>
            </a:r>
          </a:p>
        </p:txBody>
      </p:sp>
      <p:sp>
        <p:nvSpPr>
          <p:cNvPr id="31" name="textruta 30">
            <a:extLst>
              <a:ext uri="{FF2B5EF4-FFF2-40B4-BE49-F238E27FC236}">
                <a16:creationId xmlns:a16="http://schemas.microsoft.com/office/drawing/2014/main" id="{047EE155-21B2-48B3-8393-F4DAACCF26CD}"/>
              </a:ext>
            </a:extLst>
          </p:cNvPr>
          <p:cNvSpPr txBox="1"/>
          <p:nvPr/>
        </p:nvSpPr>
        <p:spPr>
          <a:xfrm>
            <a:off x="8451995" y="5900686"/>
            <a:ext cx="306274" cy="523220"/>
          </a:xfrm>
          <a:prstGeom prst="rect">
            <a:avLst/>
          </a:prstGeom>
          <a:noFill/>
        </p:spPr>
        <p:txBody>
          <a:bodyPr wrap="square">
            <a:spAutoFit/>
          </a:bodyPr>
          <a:lstStyle/>
          <a:p>
            <a:r>
              <a:rPr lang="sv-SE" sz="2800" b="1" dirty="0">
                <a:solidFill>
                  <a:srgbClr val="FFC000"/>
                </a:solidFill>
              </a:rPr>
              <a:t>3</a:t>
            </a:r>
          </a:p>
        </p:txBody>
      </p:sp>
      <p:sp>
        <p:nvSpPr>
          <p:cNvPr id="32" name="textruta 31">
            <a:extLst>
              <a:ext uri="{FF2B5EF4-FFF2-40B4-BE49-F238E27FC236}">
                <a16:creationId xmlns:a16="http://schemas.microsoft.com/office/drawing/2014/main" id="{E9E2DCCA-6576-431A-90A7-5D374C8EBA66}"/>
              </a:ext>
            </a:extLst>
          </p:cNvPr>
          <p:cNvSpPr txBox="1"/>
          <p:nvPr/>
        </p:nvSpPr>
        <p:spPr>
          <a:xfrm>
            <a:off x="7651161" y="3520132"/>
            <a:ext cx="291386" cy="523220"/>
          </a:xfrm>
          <a:prstGeom prst="rect">
            <a:avLst/>
          </a:prstGeom>
          <a:noFill/>
        </p:spPr>
        <p:txBody>
          <a:bodyPr wrap="square">
            <a:spAutoFit/>
          </a:bodyPr>
          <a:lstStyle/>
          <a:p>
            <a:r>
              <a:rPr lang="sv-SE" sz="2800" b="1" dirty="0">
                <a:solidFill>
                  <a:srgbClr val="800000"/>
                </a:solidFill>
              </a:rPr>
              <a:t>2</a:t>
            </a:r>
          </a:p>
        </p:txBody>
      </p:sp>
      <p:sp>
        <p:nvSpPr>
          <p:cNvPr id="2" name="Ellips 1">
            <a:extLst>
              <a:ext uri="{FF2B5EF4-FFF2-40B4-BE49-F238E27FC236}">
                <a16:creationId xmlns:a16="http://schemas.microsoft.com/office/drawing/2014/main" id="{7D5B1DAB-6FE5-4FBC-8EAF-9FA90DD96237}"/>
              </a:ext>
            </a:extLst>
          </p:cNvPr>
          <p:cNvSpPr/>
          <p:nvPr/>
        </p:nvSpPr>
        <p:spPr>
          <a:xfrm>
            <a:off x="1296588" y="1059845"/>
            <a:ext cx="763126" cy="998289"/>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BB740F0-1B25-4DFC-BC33-55C4BACF2FF4}"/>
              </a:ext>
            </a:extLst>
          </p:cNvPr>
          <p:cNvSpPr/>
          <p:nvPr/>
        </p:nvSpPr>
        <p:spPr>
          <a:xfrm>
            <a:off x="1842336" y="3154262"/>
            <a:ext cx="388516" cy="43151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38228240-23FC-4C43-B9E1-96981B9D8C95}"/>
              </a:ext>
            </a:extLst>
          </p:cNvPr>
          <p:cNvSpPr/>
          <p:nvPr/>
        </p:nvSpPr>
        <p:spPr>
          <a:xfrm>
            <a:off x="1063306" y="4915950"/>
            <a:ext cx="996408" cy="122895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13002136-7C70-443D-9F41-1B75879A8B52}"/>
              </a:ext>
            </a:extLst>
          </p:cNvPr>
          <p:cNvSpPr/>
          <p:nvPr/>
        </p:nvSpPr>
        <p:spPr>
          <a:xfrm>
            <a:off x="1483893" y="3488778"/>
            <a:ext cx="388516" cy="43151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139AA5E8-90B4-4029-8C31-F4040580B2D8}"/>
              </a:ext>
            </a:extLst>
          </p:cNvPr>
          <p:cNvSpPr txBox="1"/>
          <p:nvPr/>
        </p:nvSpPr>
        <p:spPr>
          <a:xfrm>
            <a:off x="1591266" y="1392924"/>
            <a:ext cx="311049" cy="523220"/>
          </a:xfrm>
          <a:prstGeom prst="rect">
            <a:avLst/>
          </a:prstGeom>
          <a:noFill/>
        </p:spPr>
        <p:txBody>
          <a:bodyPr wrap="square">
            <a:spAutoFit/>
          </a:bodyPr>
          <a:lstStyle/>
          <a:p>
            <a:r>
              <a:rPr lang="sv-SE" sz="2800" b="1" dirty="0"/>
              <a:t>1</a:t>
            </a:r>
          </a:p>
        </p:txBody>
      </p:sp>
      <p:sp>
        <p:nvSpPr>
          <p:cNvPr id="29" name="textruta 28">
            <a:extLst>
              <a:ext uri="{FF2B5EF4-FFF2-40B4-BE49-F238E27FC236}">
                <a16:creationId xmlns:a16="http://schemas.microsoft.com/office/drawing/2014/main" id="{D7811430-C657-4944-8EF8-25B083DF57AB}"/>
              </a:ext>
            </a:extLst>
          </p:cNvPr>
          <p:cNvSpPr txBox="1"/>
          <p:nvPr/>
        </p:nvSpPr>
        <p:spPr>
          <a:xfrm>
            <a:off x="1519980" y="3442922"/>
            <a:ext cx="329557" cy="523220"/>
          </a:xfrm>
          <a:prstGeom prst="rect">
            <a:avLst/>
          </a:prstGeom>
          <a:noFill/>
        </p:spPr>
        <p:txBody>
          <a:bodyPr wrap="square">
            <a:spAutoFit/>
          </a:bodyPr>
          <a:lstStyle/>
          <a:p>
            <a:r>
              <a:rPr lang="sv-SE" sz="2800" b="1" dirty="0"/>
              <a:t>2</a:t>
            </a:r>
          </a:p>
        </p:txBody>
      </p:sp>
      <p:sp>
        <p:nvSpPr>
          <p:cNvPr id="34" name="textruta 33">
            <a:extLst>
              <a:ext uri="{FF2B5EF4-FFF2-40B4-BE49-F238E27FC236}">
                <a16:creationId xmlns:a16="http://schemas.microsoft.com/office/drawing/2014/main" id="{CBEC02E0-5C1B-4032-876C-0A5E0F9D2C11}"/>
              </a:ext>
            </a:extLst>
          </p:cNvPr>
          <p:cNvSpPr txBox="1"/>
          <p:nvPr/>
        </p:nvSpPr>
        <p:spPr>
          <a:xfrm>
            <a:off x="1877686" y="3083442"/>
            <a:ext cx="357857" cy="523220"/>
          </a:xfrm>
          <a:prstGeom prst="rect">
            <a:avLst/>
          </a:prstGeom>
          <a:noFill/>
        </p:spPr>
        <p:txBody>
          <a:bodyPr wrap="square">
            <a:spAutoFit/>
          </a:bodyPr>
          <a:lstStyle/>
          <a:p>
            <a:r>
              <a:rPr lang="sv-SE" sz="2800" b="1" dirty="0"/>
              <a:t>2</a:t>
            </a:r>
          </a:p>
        </p:txBody>
      </p:sp>
    </p:spTree>
    <p:extLst>
      <p:ext uri="{BB962C8B-B14F-4D97-AF65-F5344CB8AC3E}">
        <p14:creationId xmlns:p14="http://schemas.microsoft.com/office/powerpoint/2010/main" val="1776632603"/>
      </p:ext>
    </p:extLst>
  </p:cSld>
  <p:clrMapOvr>
    <a:masterClrMapping/>
  </p:clrMapOvr>
  <p:transition spd="slow" advClick="0" advTm="1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EFCB216-56EA-48A6-B74D-2F25CF607AB4}"/>
              </a:ext>
            </a:extLst>
          </p:cNvPr>
          <p:cNvSpPr txBox="1"/>
          <p:nvPr/>
        </p:nvSpPr>
        <p:spPr>
          <a:xfrm>
            <a:off x="8176311" y="6603504"/>
            <a:ext cx="1895385" cy="276999"/>
          </a:xfrm>
          <a:prstGeom prst="rect">
            <a:avLst/>
          </a:prstGeom>
          <a:noFill/>
        </p:spPr>
        <p:txBody>
          <a:bodyPr wrap="square">
            <a:spAutoFit/>
          </a:bodyPr>
          <a:lstStyle/>
          <a:p>
            <a:r>
              <a:rPr lang="sv-SE" sz="1200" dirty="0">
                <a:latin typeface="Mistral" panose="03090702030407020403" pitchFamily="66" charset="0"/>
              </a:rPr>
              <a:t>Foto: Fjällman Golf Design</a:t>
            </a:r>
          </a:p>
        </p:txBody>
      </p:sp>
      <p:pic>
        <p:nvPicPr>
          <p:cNvPr id="8" name="Bildobjekt 7">
            <a:extLst>
              <a:ext uri="{FF2B5EF4-FFF2-40B4-BE49-F238E27FC236}">
                <a16:creationId xmlns:a16="http://schemas.microsoft.com/office/drawing/2014/main" id="{E399BEA3-B8D9-43D3-B4FA-7998F9BDFD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71091" y="243280"/>
            <a:ext cx="678403" cy="792894"/>
          </a:xfrm>
          <a:prstGeom prst="rect">
            <a:avLst/>
          </a:prstGeom>
        </p:spPr>
      </p:pic>
      <p:sp>
        <p:nvSpPr>
          <p:cNvPr id="22" name="textruta 21">
            <a:extLst>
              <a:ext uri="{FF2B5EF4-FFF2-40B4-BE49-F238E27FC236}">
                <a16:creationId xmlns:a16="http://schemas.microsoft.com/office/drawing/2014/main" id="{A3BCB3C8-953E-4A00-B998-60929C1271D6}"/>
              </a:ext>
            </a:extLst>
          </p:cNvPr>
          <p:cNvSpPr txBox="1"/>
          <p:nvPr/>
        </p:nvSpPr>
        <p:spPr>
          <a:xfrm>
            <a:off x="144113" y="125835"/>
            <a:ext cx="1478108" cy="369332"/>
          </a:xfrm>
          <a:prstGeom prst="rect">
            <a:avLst/>
          </a:prstGeom>
          <a:noFill/>
        </p:spPr>
        <p:txBody>
          <a:bodyPr wrap="square" rtlCol="0">
            <a:spAutoFit/>
          </a:bodyPr>
          <a:lstStyle/>
          <a:p>
            <a:r>
              <a:rPr lang="sv-SE" b="1" dirty="0"/>
              <a:t>RÖD– HÅL 2 </a:t>
            </a:r>
          </a:p>
        </p:txBody>
      </p:sp>
      <p:pic>
        <p:nvPicPr>
          <p:cNvPr id="6" name="Bildobjekt 5" descr="En bild som visar gräs, träd, utomhus, himmel&#10;&#10;Automatiskt genererad beskrivning">
            <a:extLst>
              <a:ext uri="{FF2B5EF4-FFF2-40B4-BE49-F238E27FC236}">
                <a16:creationId xmlns:a16="http://schemas.microsoft.com/office/drawing/2014/main" id="{8EAFB063-97AE-48E3-9444-B65B17D10B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04" y="1997607"/>
            <a:ext cx="7259618" cy="4617114"/>
          </a:xfrm>
          <a:prstGeom prst="rect">
            <a:avLst/>
          </a:prstGeom>
        </p:spPr>
      </p:pic>
      <p:sp>
        <p:nvSpPr>
          <p:cNvPr id="23" name="textruta 22">
            <a:extLst>
              <a:ext uri="{FF2B5EF4-FFF2-40B4-BE49-F238E27FC236}">
                <a16:creationId xmlns:a16="http://schemas.microsoft.com/office/drawing/2014/main" id="{6E8D396A-B9EB-4B74-A84D-76ADE13B351E}"/>
              </a:ext>
            </a:extLst>
          </p:cNvPr>
          <p:cNvSpPr txBox="1"/>
          <p:nvPr/>
        </p:nvSpPr>
        <p:spPr>
          <a:xfrm>
            <a:off x="2253571" y="243280"/>
            <a:ext cx="4968023" cy="1754327"/>
          </a:xfrm>
          <a:prstGeom prst="rect">
            <a:avLst/>
          </a:prstGeom>
          <a:noFill/>
        </p:spPr>
        <p:txBody>
          <a:bodyPr wrap="square" rtlCol="0">
            <a:spAutoFit/>
          </a:bodyPr>
          <a:lstStyle/>
          <a:p>
            <a:r>
              <a:rPr lang="sv-SE" dirty="0"/>
              <a:t>Ombyggnation av hela greenområdet. Nya nivåer, placering av green bunker/greenbunkrar samt uppbyggnad av kullar bakom green för bättre visuell upplevelse av inspel till green. </a:t>
            </a:r>
          </a:p>
          <a:p>
            <a:endParaRPr lang="sv-SE" dirty="0"/>
          </a:p>
          <a:p>
            <a:r>
              <a:rPr lang="sv-SE" dirty="0"/>
              <a:t>Idag ett intetsägande inspel med dålig referens.</a:t>
            </a:r>
          </a:p>
        </p:txBody>
      </p:sp>
    </p:spTree>
    <p:extLst>
      <p:ext uri="{BB962C8B-B14F-4D97-AF65-F5344CB8AC3E}">
        <p14:creationId xmlns:p14="http://schemas.microsoft.com/office/powerpoint/2010/main" val="1043934395"/>
      </p:ext>
    </p:extLst>
  </p:cSld>
  <p:clrMapOvr>
    <a:masterClrMapping/>
  </p:clrMapOvr>
  <p:transition spd="slow" advClick="0" advTm="15000">
    <p:fade/>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453B10CB2A0546AD57835982252443" ma:contentTypeVersion="16" ma:contentTypeDescription="Skapa ett nytt dokument." ma:contentTypeScope="" ma:versionID="91e45ece8132e0cc8865ffa1f1ffccf4">
  <xsd:schema xmlns:xsd="http://www.w3.org/2001/XMLSchema" xmlns:xs="http://www.w3.org/2001/XMLSchema" xmlns:p="http://schemas.microsoft.com/office/2006/metadata/properties" xmlns:ns2="2fa95e42-c801-494f-ba38-892f701bb5a9" xmlns:ns3="1164c388-dd06-4e88-bcfb-ca0d58444344" targetNamespace="http://schemas.microsoft.com/office/2006/metadata/properties" ma:root="true" ma:fieldsID="7f724cece1e8f2669e82c21ec74b86a9" ns2:_="" ns3:_="">
    <xsd:import namespace="2fa95e42-c801-494f-ba38-892f701bb5a9"/>
    <xsd:import namespace="1164c388-dd06-4e88-bcfb-ca0d584443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a95e42-c801-494f-ba38-892f701bb5a9"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65aa6105-f1b8-4c07-8865-be1bd9d9d66e}" ma:internalName="TaxCatchAll" ma:showField="CatchAllData" ma:web="2fa95e42-c801-494f-ba38-892f701bb5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64c388-dd06-4e88-bcfb-ca0d5844434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824e1356-3a58-4b3e-9eb0-5e0d1d6cd70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fa95e42-c801-494f-ba38-892f701bb5a9" xsi:nil="true"/>
    <lcf76f155ced4ddcb4097134ff3c332f xmlns="1164c388-dd06-4e88-bcfb-ca0d5844434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1C9EE4B-667A-4A79-AB1F-8B123812BB96}"/>
</file>

<file path=customXml/itemProps2.xml><?xml version="1.0" encoding="utf-8"?>
<ds:datastoreItem xmlns:ds="http://schemas.openxmlformats.org/officeDocument/2006/customXml" ds:itemID="{79E55C6B-F130-4FE5-99E9-9F1DA55385AE}"/>
</file>

<file path=customXml/itemProps3.xml><?xml version="1.0" encoding="utf-8"?>
<ds:datastoreItem xmlns:ds="http://schemas.openxmlformats.org/officeDocument/2006/customXml" ds:itemID="{0E543957-7748-4B2C-8E31-175B3FD97009}"/>
</file>

<file path=docProps/app.xml><?xml version="1.0" encoding="utf-8"?>
<Properties xmlns="http://schemas.openxmlformats.org/officeDocument/2006/extended-properties" xmlns:vt="http://schemas.openxmlformats.org/officeDocument/2006/docPropsVTypes">
  <TotalTime>4766</TotalTime>
  <Words>3169</Words>
  <Application>Microsoft Office PowerPoint</Application>
  <PresentationFormat>A4 (210 x 297 mm)</PresentationFormat>
  <Paragraphs>580</Paragraphs>
  <Slides>48</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48</vt:i4>
      </vt:variant>
    </vt:vector>
  </HeadingPairs>
  <TitlesOfParts>
    <vt:vector size="54" baseType="lpstr">
      <vt:lpstr>Arial</vt:lpstr>
      <vt:lpstr>Calibri</vt:lpstr>
      <vt:lpstr>Calibri Light</vt:lpstr>
      <vt:lpstr>Cooper Black</vt:lpstr>
      <vt:lpstr>Mistral</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Peter Fjällman</dc:creator>
  <cp:lastModifiedBy>Rasmus  Barnö</cp:lastModifiedBy>
  <cp:revision>170</cp:revision>
  <cp:lastPrinted>2022-03-09T19:38:03Z</cp:lastPrinted>
  <dcterms:created xsi:type="dcterms:W3CDTF">2021-11-30T17:19:32Z</dcterms:created>
  <dcterms:modified xsi:type="dcterms:W3CDTF">2025-09-11T04:45:38Z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0x01010094453B10CB2A0546AD57835982252443</vt:lpwstr>
  </property>
</Properties>
</file>